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8" r:id="rId3"/>
    <p:sldId id="259" r:id="rId4"/>
    <p:sldId id="264" r:id="rId5"/>
    <p:sldId id="265" r:id="rId6"/>
    <p:sldId id="266" r:id="rId7"/>
    <p:sldId id="275" r:id="rId8"/>
    <p:sldId id="267" r:id="rId9"/>
    <p:sldId id="274" r:id="rId10"/>
    <p:sldId id="271" r:id="rId11"/>
    <p:sldId id="272" r:id="rId12"/>
    <p:sldId id="269" r:id="rId13"/>
    <p:sldId id="260" r:id="rId14"/>
    <p:sldId id="261" r:id="rId15"/>
    <p:sldId id="262" r:id="rId16"/>
    <p:sldId id="263"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90" autoAdjust="0"/>
  </p:normalViewPr>
  <p:slideViewPr>
    <p:cSldViewPr>
      <p:cViewPr varScale="1">
        <p:scale>
          <a:sx n="59" d="100"/>
          <a:sy n="59" d="100"/>
        </p:scale>
        <p:origin x="-16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C90653-D3BE-4798-B575-5B644A2524BF}"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1AD45-96F3-4EE4-A173-7EB80827D3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একক কাজটি</a:t>
            </a:r>
            <a:r>
              <a:rPr lang="bn-BD" baseline="0" dirty="0" smtClean="0"/>
              <a:t> শিক্ষার্থীদের মৌখিক উপস্থাপনার মাধ্যমে আদায় করতে পারেন। এবং অন্যদেরকে খাতার সাথে মিলিয়ে নিতে বলতে পারেন। এতে সময় কম লাগবে।</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বিষয়</a:t>
            </a:r>
            <a:r>
              <a:rPr lang="en-US" baseline="0" dirty="0" smtClean="0"/>
              <a:t> </a:t>
            </a:r>
            <a:r>
              <a:rPr lang="en-US" baseline="0" dirty="0" err="1" smtClean="0"/>
              <a:t>শিক্ষক</a:t>
            </a:r>
            <a:r>
              <a:rPr lang="en-US" baseline="0" dirty="0" smtClean="0"/>
              <a:t> </a:t>
            </a:r>
            <a:r>
              <a:rPr lang="en-US" baseline="0" dirty="0" err="1" smtClean="0"/>
              <a:t>ব্যাটারীর</a:t>
            </a:r>
            <a:r>
              <a:rPr lang="en-US" baseline="0" dirty="0" smtClean="0"/>
              <a:t> </a:t>
            </a:r>
            <a:r>
              <a:rPr lang="en-US" baseline="0" dirty="0" err="1" smtClean="0"/>
              <a:t>ক্রিয়া</a:t>
            </a:r>
            <a:r>
              <a:rPr lang="en-US" baseline="0" dirty="0" smtClean="0"/>
              <a:t> </a:t>
            </a:r>
            <a:r>
              <a:rPr lang="en-US" baseline="0" dirty="0" err="1" smtClean="0"/>
              <a:t>কৌশল</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থেকে</a:t>
            </a:r>
            <a:r>
              <a:rPr lang="en-US" baseline="0" dirty="0" smtClean="0"/>
              <a:t> </a:t>
            </a:r>
            <a:r>
              <a:rPr lang="en-US" baseline="0" dirty="0" err="1" smtClean="0"/>
              <a:t>বের</a:t>
            </a:r>
            <a:r>
              <a:rPr lang="en-US" baseline="0" dirty="0" smtClean="0"/>
              <a:t> </a:t>
            </a:r>
            <a:r>
              <a:rPr lang="en-US" baseline="0" dirty="0" err="1" smtClean="0"/>
              <a:t>করে</a:t>
            </a:r>
            <a:r>
              <a:rPr lang="en-US" baseline="0" dirty="0" smtClean="0"/>
              <a:t> </a:t>
            </a:r>
            <a:r>
              <a:rPr lang="en-US" baseline="0" dirty="0" err="1" smtClean="0"/>
              <a:t>আনার</a:t>
            </a:r>
            <a:r>
              <a:rPr lang="en-US" baseline="0" dirty="0" smtClean="0"/>
              <a:t> </a:t>
            </a:r>
            <a:r>
              <a:rPr lang="en-US" baseline="0" dirty="0" err="1" smtClean="0"/>
              <a:t>চেষ্টা</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a:t>
            </a:r>
            <a:r>
              <a:rPr lang="bn-BD" dirty="0" smtClean="0"/>
              <a:t>বিক্রিয়াটি বোর্ডে</a:t>
            </a:r>
            <a:r>
              <a:rPr lang="bn-BD" baseline="0" dirty="0" smtClean="0"/>
              <a:t> দেখাতে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a:t>
            </a:r>
            <a:r>
              <a:rPr lang="bn-BD" baseline="0" dirty="0" smtClean="0"/>
              <a:t> মাধ্যমে </a:t>
            </a:r>
            <a:r>
              <a:rPr lang="en-US" baseline="0" dirty="0" err="1" smtClean="0"/>
              <a:t>কয়েকটি</a:t>
            </a:r>
            <a:r>
              <a:rPr lang="bn-BD" baseline="0" dirty="0" smtClean="0"/>
              <a:t> পুরাতন ব্যাটারী সংগ্রহ করতে পারেন।</a:t>
            </a:r>
            <a:r>
              <a:rPr lang="bn-BD" dirty="0" smtClean="0"/>
              <a:t>সবল ও দূর্বল</a:t>
            </a:r>
            <a:r>
              <a:rPr lang="bn-BD" baseline="0" dirty="0" smtClean="0"/>
              <a:t> </a:t>
            </a:r>
            <a:r>
              <a:rPr lang="bn-BD" dirty="0" smtClean="0"/>
              <a:t>শিক্ষার্থীদেরকে</a:t>
            </a:r>
            <a:r>
              <a:rPr lang="bn-BD" baseline="0" dirty="0" smtClean="0"/>
              <a:t> দলে ভাগ করে দিতে পারেন। দলনেতার মাধ্যমে তা উপস্থাপন করা যেতে পারে। </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bn-BD" baseline="0" dirty="0" smtClean="0"/>
              <a:t>পাঠটি সম্পর্কে সার্বিকভাবে জানার জন্য মূল্যায়নের ব্যবস্থা করা যেতে পারে। অথবা বিষয় শিক্ষক নিজের মত প্রশ্ন করেও কাজটি করতে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বিষয় শিক্ষক ইচ্ছে করলে</a:t>
            </a:r>
            <a:r>
              <a:rPr lang="bn-BD" dirty="0" smtClean="0"/>
              <a:t> বাড়ির কাজ</a:t>
            </a:r>
            <a:r>
              <a:rPr lang="bn-BD" baseline="0" dirty="0" smtClean="0"/>
              <a:t> নিজের মত করেও দিতে পারেন।</a:t>
            </a:r>
            <a:r>
              <a:rPr lang="bn-BD" dirty="0" smtClean="0"/>
              <a:t>বাড়ির কাজ</a:t>
            </a:r>
            <a:r>
              <a:rPr lang="bn-BD" baseline="0" dirty="0" smtClean="0"/>
              <a:t> শিক্ষার্থীদের ডায়রিতে লিখে নিতে বলতে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a:t>
            </a:r>
            <a:r>
              <a:rPr lang="en-US" baseline="0" dirty="0" smtClean="0"/>
              <a:t> </a:t>
            </a:r>
            <a:r>
              <a:rPr lang="bn-BD" baseline="0" dirty="0" smtClean="0"/>
              <a:t>শিক্ষক ইচ্ছে করলে ছবিটি বাদ দিতে পারেন অথবা অধ্যায়টির সাথে ছবির উল্লেখিত ঘটনার সাথে কী কী  মিল রয়েছে তা বলেও আজকের পাঠে শিক্ষার্থীদের স্বাগত জানাতে পারেন। কিন্তু এখানে অতিরিক্ত আলোচনা না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 xmlns:p14="http://schemas.microsoft.com/office/powerpoint/2010/main" val="72032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পাঠের</a:t>
            </a:r>
            <a:r>
              <a:rPr lang="bn-BD" baseline="0" dirty="0" smtClean="0"/>
              <a:t> প্রতি মনোযোগ আকর্ষণ এবং পাঠ শিরোনাম শিক্ষার্থীদের কাছ থেকে বের করার জন্য স্লাইডে উল্লেখিত দৃশ্য দেখিয়ে সংশ্লিষ্ট প্রশ্নোত্তরের মাধ্যমে অথবা সংশ্লিষ্ট অন্য কোন ঘটনা প্রদর্শন করে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পাঠ</a:t>
            </a:r>
            <a:r>
              <a:rPr lang="en-US" baseline="0" dirty="0" smtClean="0"/>
              <a:t> </a:t>
            </a:r>
            <a:r>
              <a:rPr lang="en-US" baseline="0" dirty="0" err="1" smtClean="0"/>
              <a:t>শিরোনাম</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বিষয়</a:t>
            </a:r>
            <a:r>
              <a:rPr lang="en-US" baseline="0" dirty="0" smtClean="0"/>
              <a:t> </a:t>
            </a:r>
            <a:r>
              <a:rPr lang="en-US" dirty="0" err="1" smtClean="0"/>
              <a:t>শিক্ষক</a:t>
            </a:r>
            <a:r>
              <a:rPr lang="en-US" baseline="0" dirty="0" smtClean="0"/>
              <a:t> </a:t>
            </a:r>
            <a:r>
              <a:rPr lang="en-US" baseline="0" dirty="0" err="1" smtClean="0"/>
              <a:t>উপকরণগুলো</a:t>
            </a:r>
            <a:r>
              <a:rPr lang="en-US" baseline="0" dirty="0" smtClean="0"/>
              <a:t> </a:t>
            </a:r>
            <a:r>
              <a:rPr lang="en-US" baseline="0" dirty="0" err="1" smtClean="0"/>
              <a:t>শ্রেণি</a:t>
            </a:r>
            <a:r>
              <a:rPr lang="en-US" baseline="0" dirty="0" smtClean="0"/>
              <a:t> </a:t>
            </a:r>
            <a:r>
              <a:rPr lang="en-US" baseline="0" dirty="0" err="1" smtClean="0"/>
              <a:t>কক্ষে</a:t>
            </a:r>
            <a:r>
              <a:rPr lang="en-US" baseline="0" dirty="0" smtClean="0"/>
              <a:t> </a:t>
            </a:r>
            <a:r>
              <a:rPr lang="en-US" baseline="0" dirty="0" err="1" smtClean="0"/>
              <a:t>প্রদর্শন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বাস্তবে</a:t>
            </a:r>
            <a:r>
              <a:rPr lang="en-US" baseline="0" dirty="0" smtClean="0"/>
              <a:t> </a:t>
            </a:r>
            <a:r>
              <a:rPr lang="en-US" baseline="0" dirty="0" err="1" smtClean="0"/>
              <a:t>উপকরণগুলো</a:t>
            </a:r>
            <a:r>
              <a:rPr lang="en-US" baseline="0" dirty="0" smtClean="0"/>
              <a:t> </a:t>
            </a:r>
            <a:r>
              <a:rPr lang="en-US" baseline="0" dirty="0" err="1" smtClean="0"/>
              <a:t>দেখাতে</a:t>
            </a:r>
            <a:r>
              <a:rPr lang="en-US" baseline="0" dirty="0" smtClean="0"/>
              <a:t> </a:t>
            </a:r>
            <a:r>
              <a:rPr lang="en-US" baseline="0" dirty="0" err="1" smtClean="0"/>
              <a:t>না</a:t>
            </a:r>
            <a:r>
              <a:rPr lang="en-US" baseline="0" dirty="0" smtClean="0"/>
              <a:t> </a:t>
            </a:r>
            <a:r>
              <a:rPr lang="en-US" baseline="0" dirty="0" err="1" smtClean="0"/>
              <a:t>পারলে</a:t>
            </a:r>
            <a:r>
              <a:rPr lang="en-US" baseline="0" dirty="0" smtClean="0"/>
              <a:t> </a:t>
            </a:r>
            <a:r>
              <a:rPr lang="en-US" baseline="0" dirty="0" err="1" smtClean="0"/>
              <a:t>একটি</a:t>
            </a:r>
            <a:r>
              <a:rPr lang="en-US" baseline="0" dirty="0" smtClean="0"/>
              <a:t> </a:t>
            </a:r>
            <a:r>
              <a:rPr lang="en-US" baseline="0" dirty="0" err="1" smtClean="0"/>
              <a:t>ব্যাটারী</a:t>
            </a:r>
            <a:r>
              <a:rPr lang="en-US" baseline="0" dirty="0" smtClean="0"/>
              <a:t> </a:t>
            </a:r>
            <a:r>
              <a:rPr lang="en-US" baseline="0" dirty="0" err="1" smtClean="0"/>
              <a:t>প্রদর্শন</a:t>
            </a:r>
            <a:r>
              <a:rPr lang="en-US" baseline="0" dirty="0" smtClean="0"/>
              <a:t> </a:t>
            </a:r>
            <a:r>
              <a:rPr lang="en-US" baseline="0" dirty="0" err="1" smtClean="0"/>
              <a:t>করে</a:t>
            </a:r>
            <a:r>
              <a:rPr lang="en-US" baseline="0" dirty="0" smtClean="0"/>
              <a:t> </a:t>
            </a:r>
            <a:r>
              <a:rPr lang="en-US" baseline="0" dirty="0" err="1" smtClean="0"/>
              <a:t>এর</a:t>
            </a:r>
            <a:r>
              <a:rPr lang="en-US" baseline="0" dirty="0" smtClean="0"/>
              <a:t> </a:t>
            </a:r>
            <a:r>
              <a:rPr lang="en-US" baseline="0" dirty="0" err="1" smtClean="0"/>
              <a:t>বিভিন্ন</a:t>
            </a:r>
            <a:r>
              <a:rPr lang="en-US" baseline="0" dirty="0" smtClean="0"/>
              <a:t> </a:t>
            </a:r>
            <a:r>
              <a:rPr lang="en-US" baseline="0" dirty="0" err="1" smtClean="0"/>
              <a:t>অংশ</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বিষয়</a:t>
            </a:r>
            <a:r>
              <a:rPr lang="en-US" baseline="0" dirty="0" smtClean="0"/>
              <a:t>  </a:t>
            </a:r>
            <a:r>
              <a:rPr lang="en-US" dirty="0" err="1" smtClean="0"/>
              <a:t>শিক্ষক</a:t>
            </a:r>
            <a:r>
              <a:rPr lang="en-US" baseline="0" dirty="0" smtClean="0"/>
              <a:t> </a:t>
            </a:r>
            <a:r>
              <a:rPr lang="en-US" baseline="0" dirty="0" err="1" smtClean="0"/>
              <a:t>উপকরণগুলো</a:t>
            </a:r>
            <a:r>
              <a:rPr lang="en-US" baseline="0" dirty="0" smtClean="0"/>
              <a:t> </a:t>
            </a:r>
            <a:r>
              <a:rPr lang="en-US" baseline="0" dirty="0" err="1" smtClean="0"/>
              <a:t>শ্রেণি</a:t>
            </a:r>
            <a:r>
              <a:rPr lang="en-US" baseline="0" dirty="0" smtClean="0"/>
              <a:t> </a:t>
            </a:r>
            <a:r>
              <a:rPr lang="en-US" baseline="0" dirty="0" err="1" smtClean="0"/>
              <a:t>কক্ষে</a:t>
            </a:r>
            <a:r>
              <a:rPr lang="en-US" baseline="0" dirty="0" smtClean="0"/>
              <a:t> </a:t>
            </a:r>
            <a:r>
              <a:rPr lang="en-US" baseline="0" dirty="0" err="1" smtClean="0"/>
              <a:t>প্রদর্শন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বাস্তবে</a:t>
            </a:r>
            <a:r>
              <a:rPr lang="en-US" baseline="0" dirty="0" smtClean="0"/>
              <a:t> </a:t>
            </a:r>
            <a:r>
              <a:rPr lang="en-US" baseline="0" dirty="0" err="1" smtClean="0"/>
              <a:t>উপকরণগুলো</a:t>
            </a:r>
            <a:r>
              <a:rPr lang="en-US" baseline="0" dirty="0" smtClean="0"/>
              <a:t> </a:t>
            </a:r>
            <a:r>
              <a:rPr lang="en-US" baseline="0" dirty="0" err="1" smtClean="0"/>
              <a:t>দেখাতে</a:t>
            </a:r>
            <a:r>
              <a:rPr lang="en-US" baseline="0" dirty="0" smtClean="0"/>
              <a:t> </a:t>
            </a:r>
            <a:r>
              <a:rPr lang="en-US" baseline="0" dirty="0" err="1" smtClean="0"/>
              <a:t>না</a:t>
            </a:r>
            <a:r>
              <a:rPr lang="en-US" baseline="0" dirty="0" smtClean="0"/>
              <a:t> </a:t>
            </a:r>
            <a:r>
              <a:rPr lang="en-US" baseline="0" dirty="0" err="1" smtClean="0"/>
              <a:t>পারলে</a:t>
            </a:r>
            <a:r>
              <a:rPr lang="en-US" baseline="0" dirty="0" smtClean="0"/>
              <a:t> </a:t>
            </a:r>
            <a:r>
              <a:rPr lang="en-US" baseline="0" dirty="0" err="1" smtClean="0"/>
              <a:t>একটি</a:t>
            </a:r>
            <a:r>
              <a:rPr lang="en-US" baseline="0" dirty="0" smtClean="0"/>
              <a:t> </a:t>
            </a:r>
            <a:r>
              <a:rPr lang="en-US" baseline="0" dirty="0" err="1" smtClean="0"/>
              <a:t>ব্যাটারী</a:t>
            </a:r>
            <a:r>
              <a:rPr lang="en-US" baseline="0" dirty="0" smtClean="0"/>
              <a:t> </a:t>
            </a:r>
            <a:r>
              <a:rPr lang="en-US" baseline="0" dirty="0" err="1" smtClean="0"/>
              <a:t>প্রদর্শন</a:t>
            </a:r>
            <a:r>
              <a:rPr lang="en-US" baseline="0" dirty="0" smtClean="0"/>
              <a:t> </a:t>
            </a:r>
            <a:r>
              <a:rPr lang="en-US" baseline="0" dirty="0" err="1" smtClean="0"/>
              <a:t>করে</a:t>
            </a:r>
            <a:r>
              <a:rPr lang="en-US" baseline="0" dirty="0" smtClean="0"/>
              <a:t> </a:t>
            </a:r>
            <a:r>
              <a:rPr lang="en-US" baseline="0" dirty="0" err="1" smtClean="0"/>
              <a:t>এর</a:t>
            </a:r>
            <a:r>
              <a:rPr lang="en-US" baseline="0" dirty="0" smtClean="0"/>
              <a:t> </a:t>
            </a:r>
            <a:r>
              <a:rPr lang="en-US" baseline="0" dirty="0" err="1" smtClean="0"/>
              <a:t>বিভিন্ন</a:t>
            </a:r>
            <a:r>
              <a:rPr lang="en-US" baseline="0" dirty="0" smtClean="0"/>
              <a:t> </a:t>
            </a:r>
            <a:r>
              <a:rPr lang="en-US" baseline="0" dirty="0" err="1" smtClean="0"/>
              <a:t>অংশ</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বিষয়</a:t>
            </a:r>
            <a:r>
              <a:rPr lang="bn-BD" baseline="0" dirty="0" smtClean="0"/>
              <a:t> শিক্ষক আগে থেকে ব্যাটারী তৈরির উপকরণগুলো শিক্ষার্থীদেরকে সরবরাহ করতে পারেন।তারপর</a:t>
            </a:r>
            <a:r>
              <a:rPr lang="bn-BD" dirty="0" smtClean="0"/>
              <a:t>ভিডিওটি দেখানোর</a:t>
            </a:r>
            <a:r>
              <a:rPr lang="bn-BD" baseline="0" dirty="0" smtClean="0"/>
              <a:t> সময় গুরুত্বপূর্ণ স্থানগুলো থেমে থেমে দেখাতে পারেন । সাউন্ড কমিয়ে নিজের ভাষা ব্যবহার করতে পারেন।</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19E2A-69CD-4DBA-A323-A9CDE1A28D9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319E2A-69CD-4DBA-A323-A9CDE1A28D9C}"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319E2A-69CD-4DBA-A323-A9CDE1A28D9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319E2A-69CD-4DBA-A323-A9CDE1A28D9C}"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319E2A-69CD-4DBA-A323-A9CDE1A28D9C}"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19E2A-69CD-4DBA-A323-A9CDE1A28D9C}"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9E2A-69CD-4DBA-A323-A9CDE1A28D9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19E2A-69CD-4DBA-A323-A9CDE1A28D9C}"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67DFC-BE95-4B7C-A450-281A317896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19E2A-69CD-4DBA-A323-A9CDE1A28D9C}"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67DFC-BE95-4B7C-A450-281A317896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a:t>
            </a:r>
            <a:r>
              <a:rPr lang="bn-BD" sz="3200" smtClean="0">
                <a:latin typeface="NikoshBAN" pitchFamily="2" charset="0"/>
                <a:cs typeface="NikoshBAN" pitchFamily="2" charset="0"/>
              </a:rPr>
              <a:t>উপস্থাপনের </a:t>
            </a:r>
            <a:r>
              <a:rPr lang="bn-BD" sz="3200" smtClean="0">
                <a:latin typeface="NikoshBAN" pitchFamily="2" charset="0"/>
                <a:cs typeface="NikoshBAN" pitchFamily="2" charset="0"/>
              </a:rPr>
              <a:t>জন্য</a:t>
            </a:r>
            <a:r>
              <a:rPr lang="bn-BD" sz="3200" smtClean="0">
                <a:latin typeface="NikoshBAN" pitchFamily="2" charset="0"/>
                <a:cs typeface="NikoshBAN" pitchFamily="2" charset="0"/>
              </a:rPr>
              <a:t> </a:t>
            </a:r>
            <a:r>
              <a:rPr lang="bn-BD" sz="3200" dirty="0" smtClean="0">
                <a:latin typeface="NikoshBAN" pitchFamily="2" charset="0"/>
                <a:cs typeface="NikoshBAN" pitchFamily="2" charset="0"/>
              </a:rPr>
              <a:t>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3">
            <a:hlinkClick r:id="" action="ppaction://ole?verb=0"/>
          </p:cNvPr>
          <p:cNvGraphicFramePr>
            <a:graphicFrameLocks noChangeAspect="1"/>
          </p:cNvGraphicFramePr>
          <p:nvPr/>
        </p:nvGraphicFramePr>
        <p:xfrm>
          <a:off x="4114800" y="3048000"/>
          <a:ext cx="1066800" cy="771525"/>
        </p:xfrm>
        <a:graphic>
          <a:graphicData uri="http://schemas.openxmlformats.org/presentationml/2006/ole">
            <p:oleObj spid="_x0000_s25603" name="Packager Shell Object" showAsIcon="1" r:id="rId4" imgW="914400" imgH="771480" progId="Package">
              <p:embed/>
            </p:oleObj>
          </a:graphicData>
        </a:graphic>
      </p:graphicFrame>
      <p:sp>
        <p:nvSpPr>
          <p:cNvPr id="3" name="TextBox 2"/>
          <p:cNvSpPr txBox="1"/>
          <p:nvPr/>
        </p:nvSpPr>
        <p:spPr>
          <a:xfrm>
            <a:off x="1295400" y="457200"/>
            <a:ext cx="66294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smtClean="0">
                <a:latin typeface="NikoshBAN" pitchFamily="2" charset="0"/>
                <a:cs typeface="NikoshBAN" pitchFamily="2" charset="0"/>
              </a:rPr>
              <a:t>ড্রাই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উপাদানগুলো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সজ্জিত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ভিডিওর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সাহায্যে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নিজেরা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চেষ্টা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352800" cy="769441"/>
          </a:xfrm>
          <a:prstGeom prst="rect">
            <a:avLst/>
          </a:prstGeom>
          <a:solidFill>
            <a:schemeClr val="accent5">
              <a:lumMod val="60000"/>
              <a:lumOff val="40000"/>
            </a:schemeClr>
          </a:solidFill>
        </p:spPr>
        <p:txBody>
          <a:bodyPr wrap="square" rtlCol="0">
            <a:spAutoFit/>
          </a:bodyPr>
          <a:lstStyle/>
          <a:p>
            <a:pPr algn="ctr"/>
            <a:r>
              <a:rPr lang="bn-BD" sz="4400" dirty="0" smtClean="0">
                <a:latin typeface="NikoshBAN" pitchFamily="2" charset="0"/>
                <a:cs typeface="NikoshBAN" pitchFamily="2" charset="0"/>
              </a:rPr>
              <a:t>একক কাজ</a:t>
            </a:r>
            <a:endParaRPr lang="en-US" sz="4400" dirty="0">
              <a:latin typeface="NikoshBAN" pitchFamily="2" charset="0"/>
              <a:cs typeface="NikoshBAN" pitchFamily="2" charset="0"/>
            </a:endParaRPr>
          </a:p>
        </p:txBody>
      </p:sp>
      <p:sp>
        <p:nvSpPr>
          <p:cNvPr id="3" name="TextBox 2"/>
          <p:cNvSpPr txBox="1"/>
          <p:nvPr/>
        </p:nvSpPr>
        <p:spPr>
          <a:xfrm>
            <a:off x="1143000" y="4648200"/>
            <a:ext cx="7086600" cy="954107"/>
          </a:xfrm>
          <a:prstGeom prst="rect">
            <a:avLst/>
          </a:prstGeom>
          <a:solidFill>
            <a:schemeClr val="accent3">
              <a:lumMod val="40000"/>
              <a:lumOff val="60000"/>
            </a:schemeClr>
          </a:solidFill>
        </p:spPr>
        <p:txBody>
          <a:bodyPr wrap="square" rtlCol="0">
            <a:spAutoFit/>
          </a:bodyPr>
          <a:lstStyle/>
          <a:p>
            <a:r>
              <a:rPr lang="bn-BD" sz="2800" dirty="0" smtClean="0">
                <a:latin typeface="NikoshBAN" pitchFamily="2" charset="0"/>
                <a:cs typeface="NikoshBAN" pitchFamily="2" charset="0"/>
              </a:rPr>
              <a:t>একটি ড্রাই সেল ব্যাটারী ব্যবহারের কিছু দিন পর আর কাজ করে না। করার কারণ ব্যাখ্যা কর।</a:t>
            </a:r>
            <a:endParaRPr lang="en-US" sz="2800" dirty="0">
              <a:latin typeface="NikoshBAN" pitchFamily="2" charset="0"/>
              <a:cs typeface="NikoshBAN" pitchFamily="2" charset="0"/>
            </a:endParaRPr>
          </a:p>
        </p:txBody>
      </p:sp>
      <p:pic>
        <p:nvPicPr>
          <p:cNvPr id="4" name="Picture 3" descr="betary2.jpg"/>
          <p:cNvPicPr>
            <a:picLocks noChangeAspect="1"/>
          </p:cNvPicPr>
          <p:nvPr/>
        </p:nvPicPr>
        <p:blipFill>
          <a:blip r:embed="rId3"/>
          <a:stretch>
            <a:fillRect/>
          </a:stretch>
        </p:blipFill>
        <p:spPr>
          <a:xfrm rot="17544845">
            <a:off x="3076682" y="1411577"/>
            <a:ext cx="2526595" cy="2906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477000" y="533400"/>
            <a:ext cx="1295400" cy="461665"/>
          </a:xfrm>
          <a:prstGeom prst="rect">
            <a:avLst/>
          </a:prstGeom>
          <a:solidFill>
            <a:srgbClr val="00B0F0"/>
          </a:solidFill>
          <a:ln w="12700">
            <a:solidFill>
              <a:srgbClr val="FF0000"/>
            </a:solidFill>
          </a:ln>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৭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3962400" y="2510135"/>
            <a:ext cx="2743200" cy="4267200"/>
          </a:xfrm>
          <a:prstGeom prst="can">
            <a:avLst/>
          </a:prstGeom>
          <a:solidFill>
            <a:schemeClr val="accent3">
              <a:lumMod val="40000"/>
              <a:lumOff val="6000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3" name="Can 2"/>
          <p:cNvSpPr/>
          <p:nvPr/>
        </p:nvSpPr>
        <p:spPr>
          <a:xfrm>
            <a:off x="4038600" y="3195935"/>
            <a:ext cx="2590800" cy="3505200"/>
          </a:xfrm>
          <a:prstGeom prst="can">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4" name="Minus 3"/>
          <p:cNvSpPr/>
          <p:nvPr/>
        </p:nvSpPr>
        <p:spPr>
          <a:xfrm rot="5400000">
            <a:off x="2438400" y="3505200"/>
            <a:ext cx="5638800" cy="1828800"/>
          </a:xfrm>
          <a:prstGeom prst="mathMinus">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5334000" y="3424535"/>
            <a:ext cx="1905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867400" y="6701135"/>
            <a:ext cx="1676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52400" y="381000"/>
            <a:ext cx="8915400" cy="1588532"/>
            <a:chOff x="152400" y="609600"/>
            <a:chExt cx="8991600" cy="1588532"/>
          </a:xfrm>
          <a:solidFill>
            <a:schemeClr val="accent5">
              <a:lumMod val="40000"/>
              <a:lumOff val="60000"/>
            </a:schemeClr>
          </a:solidFill>
        </p:grpSpPr>
        <p:sp>
          <p:nvSpPr>
            <p:cNvPr id="12" name="TextBox 11"/>
            <p:cNvSpPr txBox="1"/>
            <p:nvPr/>
          </p:nvSpPr>
          <p:spPr>
            <a:xfrm>
              <a:off x="2286000" y="609600"/>
              <a:ext cx="5943600" cy="400110"/>
            </a:xfrm>
            <a:prstGeom prst="rect">
              <a:avLst/>
            </a:prstGeom>
            <a:grpFill/>
          </p:spPr>
          <p:txBody>
            <a:bodyPr wrap="square" rtlCol="0">
              <a:spAutoFit/>
            </a:bodyPr>
            <a:lstStyle/>
            <a:p>
              <a:r>
                <a:rPr lang="en-US" sz="2000" dirty="0" smtClean="0"/>
                <a:t>   </a:t>
              </a:r>
              <a:r>
                <a:rPr lang="bn-BD" sz="2000" dirty="0" smtClean="0">
                  <a:latin typeface="NikoshBAN" pitchFamily="2" charset="0"/>
                  <a:cs typeface="NikoshBAN" pitchFamily="2" charset="0"/>
                </a:rPr>
                <a:t>অ্যানোড বিক্রিয়া </a:t>
              </a:r>
              <a:r>
                <a:rPr lang="en-US" sz="2000" dirty="0" smtClean="0"/>
                <a:t>  Zn ( s)                    Zn</a:t>
              </a:r>
              <a:r>
                <a:rPr lang="en-US" sz="2000" baseline="20000" dirty="0" smtClean="0"/>
                <a:t>2+ </a:t>
              </a:r>
              <a:r>
                <a:rPr lang="en-US" sz="2000" dirty="0" smtClean="0"/>
                <a:t> + 2e</a:t>
              </a:r>
              <a:r>
                <a:rPr lang="en-US" sz="2800" baseline="22000" dirty="0" smtClean="0"/>
                <a:t>-</a:t>
              </a:r>
              <a:r>
                <a:rPr lang="en-US" sz="2000" baseline="20000" dirty="0" smtClean="0"/>
                <a:t>      </a:t>
              </a:r>
              <a:endParaRPr lang="en-US" sz="2000" baseline="20000" dirty="0"/>
            </a:p>
          </p:txBody>
        </p:sp>
        <p:cxnSp>
          <p:nvCxnSpPr>
            <p:cNvPr id="16" name="Straight Arrow Connector 15"/>
            <p:cNvCxnSpPr/>
            <p:nvPr/>
          </p:nvCxnSpPr>
          <p:spPr>
            <a:xfrm>
              <a:off x="4648200" y="836612"/>
              <a:ext cx="9906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1295400"/>
              <a:ext cx="8686800" cy="400110"/>
            </a:xfrm>
            <a:prstGeom prst="rect">
              <a:avLst/>
            </a:prstGeom>
            <a:grpFill/>
          </p:spPr>
          <p:txBody>
            <a:bodyPr wrap="square" rtlCol="0">
              <a:spAutoFit/>
            </a:bodyPr>
            <a:lstStyle/>
            <a:p>
              <a:r>
                <a:rPr lang="bn-BD" sz="2000" dirty="0" smtClean="0">
                  <a:latin typeface="NikoshBAN" pitchFamily="2" charset="0"/>
                  <a:cs typeface="NikoshBAN" pitchFamily="2" charset="0"/>
                </a:rPr>
                <a:t>ক্যাথোড বিক্রিয়া </a:t>
              </a:r>
              <a:r>
                <a:rPr lang="en-US" sz="2000" dirty="0" smtClean="0">
                  <a:latin typeface="+mj-lt"/>
                  <a:cs typeface="NikoshBAN" pitchFamily="2" charset="0"/>
                </a:rPr>
                <a:t> 2NH</a:t>
              </a:r>
              <a:r>
                <a:rPr lang="en-US" sz="2000" baseline="-22000" dirty="0" smtClean="0">
                  <a:latin typeface="+mj-lt"/>
                  <a:cs typeface="NikoshBAN" pitchFamily="2" charset="0"/>
                </a:rPr>
                <a:t>4</a:t>
              </a:r>
              <a:r>
                <a:rPr lang="en-US" sz="2000" baseline="22000" dirty="0" smtClean="0">
                  <a:latin typeface="+mj-lt"/>
                  <a:cs typeface="NikoshBAN" pitchFamily="2" charset="0"/>
                </a:rPr>
                <a:t>+</a:t>
              </a:r>
              <a:r>
                <a:rPr lang="en-US" sz="2000" dirty="0" smtClean="0">
                  <a:latin typeface="+mj-lt"/>
                  <a:cs typeface="NikoshBAN" pitchFamily="2" charset="0"/>
                </a:rPr>
                <a:t> (</a:t>
              </a:r>
              <a:r>
                <a:rPr lang="en-US" sz="2000" dirty="0" err="1" smtClean="0">
                  <a:latin typeface="+mj-lt"/>
                  <a:cs typeface="NikoshBAN" pitchFamily="2" charset="0"/>
                </a:rPr>
                <a:t>aq</a:t>
              </a:r>
              <a:r>
                <a:rPr lang="en-US" sz="2000" dirty="0" smtClean="0">
                  <a:latin typeface="+mj-lt"/>
                  <a:cs typeface="NikoshBAN" pitchFamily="2" charset="0"/>
                </a:rPr>
                <a:t>)</a:t>
              </a:r>
              <a:r>
                <a:rPr lang="bn-BD" sz="2000" dirty="0" smtClean="0">
                  <a:latin typeface="NikoshBAN" pitchFamily="2" charset="0"/>
                  <a:cs typeface="NikoshBAN" pitchFamily="2" charset="0"/>
                </a:rPr>
                <a:t> </a:t>
              </a:r>
              <a:r>
                <a:rPr lang="en-US" sz="2000" dirty="0" smtClean="0">
                  <a:latin typeface="NikoshBAN" pitchFamily="2" charset="0"/>
                  <a:cs typeface="NikoshBAN" pitchFamily="2" charset="0"/>
                </a:rPr>
                <a:t> +  </a:t>
              </a:r>
              <a:r>
                <a:rPr lang="en-US" sz="2000" dirty="0" smtClean="0">
                  <a:latin typeface="+mj-lt"/>
                  <a:cs typeface="NikoshBAN" pitchFamily="2" charset="0"/>
                </a:rPr>
                <a:t>2MnO</a:t>
              </a:r>
              <a:r>
                <a:rPr lang="en-US" sz="2000" baseline="-22000" dirty="0" smtClean="0">
                  <a:latin typeface="+mj-lt"/>
                  <a:cs typeface="NikoshBAN" pitchFamily="2" charset="0"/>
                </a:rPr>
                <a:t>2</a:t>
              </a:r>
              <a:r>
                <a:rPr lang="en-US" sz="2000" dirty="0" smtClean="0">
                  <a:latin typeface="+mj-lt"/>
                  <a:cs typeface="NikoshBAN" pitchFamily="2" charset="0"/>
                </a:rPr>
                <a:t> (s) + 2e</a:t>
              </a:r>
              <a:r>
                <a:rPr lang="en-US" sz="2000" baseline="22000" dirty="0" smtClean="0">
                  <a:latin typeface="+mj-lt"/>
                  <a:cs typeface="NikoshBAN" pitchFamily="2" charset="0"/>
                </a:rPr>
                <a:t>-</a:t>
              </a:r>
              <a:r>
                <a:rPr lang="en-US" sz="2000" dirty="0" smtClean="0">
                  <a:latin typeface="+mj-lt"/>
                  <a:cs typeface="NikoshBAN" pitchFamily="2" charset="0"/>
                </a:rPr>
                <a:t>            2NH</a:t>
              </a:r>
              <a:r>
                <a:rPr lang="en-US" sz="2000" baseline="-22000" dirty="0" smtClean="0">
                  <a:latin typeface="+mj-lt"/>
                  <a:cs typeface="NikoshBAN" pitchFamily="2" charset="0"/>
                </a:rPr>
                <a:t>3</a:t>
              </a:r>
              <a:r>
                <a:rPr lang="en-US" sz="2000" dirty="0" smtClean="0">
                  <a:latin typeface="+mj-lt"/>
                  <a:cs typeface="NikoshBAN" pitchFamily="2" charset="0"/>
                </a:rPr>
                <a:t> (g) + Mn</a:t>
              </a:r>
              <a:r>
                <a:rPr lang="en-US" sz="2000" baseline="-22000" dirty="0" smtClean="0">
                  <a:latin typeface="+mj-lt"/>
                  <a:cs typeface="NikoshBAN" pitchFamily="2" charset="0"/>
                </a:rPr>
                <a:t>2</a:t>
              </a:r>
              <a:r>
                <a:rPr lang="en-US" sz="2000" dirty="0" smtClean="0">
                  <a:latin typeface="+mj-lt"/>
                  <a:cs typeface="NikoshBAN" pitchFamily="2" charset="0"/>
                </a:rPr>
                <a:t>O</a:t>
              </a:r>
              <a:r>
                <a:rPr lang="en-US" sz="2000" baseline="-22000" dirty="0" smtClean="0">
                  <a:latin typeface="+mj-lt"/>
                  <a:cs typeface="NikoshBAN" pitchFamily="2" charset="0"/>
                </a:rPr>
                <a:t>2</a:t>
              </a:r>
              <a:r>
                <a:rPr lang="en-US" sz="2000" dirty="0" smtClean="0">
                  <a:latin typeface="+mj-lt"/>
                  <a:cs typeface="NikoshBAN" pitchFamily="2" charset="0"/>
                </a:rPr>
                <a:t> (s) + H</a:t>
              </a:r>
              <a:r>
                <a:rPr lang="en-US" sz="2000" baseline="-22000" dirty="0" smtClean="0">
                  <a:latin typeface="+mj-lt"/>
                  <a:cs typeface="NikoshBAN" pitchFamily="2" charset="0"/>
                </a:rPr>
                <a:t>2</a:t>
              </a:r>
              <a:r>
                <a:rPr lang="en-US" sz="2000" dirty="0" smtClean="0">
                  <a:latin typeface="+mj-lt"/>
                  <a:cs typeface="NikoshBAN" pitchFamily="2" charset="0"/>
                </a:rPr>
                <a:t>O (I) </a:t>
              </a:r>
              <a:endParaRPr lang="en-US" sz="2000" dirty="0">
                <a:latin typeface="NikoshBAN" pitchFamily="2" charset="0"/>
                <a:cs typeface="NikoshBAN" pitchFamily="2" charset="0"/>
              </a:endParaRPr>
            </a:p>
          </p:txBody>
        </p:sp>
        <p:cxnSp>
          <p:nvCxnSpPr>
            <p:cNvPr id="19" name="Straight Arrow Connector 18"/>
            <p:cNvCxnSpPr/>
            <p:nvPr/>
          </p:nvCxnSpPr>
          <p:spPr>
            <a:xfrm>
              <a:off x="4876800" y="1524000"/>
              <a:ext cx="5334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 y="1752600"/>
              <a:ext cx="8763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1828800"/>
              <a:ext cx="8153400" cy="369332"/>
            </a:xfrm>
            <a:prstGeom prst="rect">
              <a:avLst/>
            </a:prstGeom>
            <a:grpFill/>
          </p:spPr>
          <p:txBody>
            <a:bodyPr wrap="square" rtlCol="0">
              <a:spAutoFit/>
            </a:bodyPr>
            <a:lstStyle/>
            <a:p>
              <a:r>
                <a:rPr lang="en-US" dirty="0" smtClean="0"/>
                <a:t>Zn(s) + 2NH</a:t>
              </a:r>
              <a:r>
                <a:rPr lang="en-US" baseline="-22000" dirty="0" smtClean="0"/>
                <a:t>4</a:t>
              </a:r>
              <a:r>
                <a:rPr lang="en-US" baseline="22000" dirty="0" smtClean="0"/>
                <a:t>+</a:t>
              </a:r>
              <a:r>
                <a:rPr lang="en-US" dirty="0" smtClean="0"/>
                <a:t>(</a:t>
              </a:r>
              <a:r>
                <a:rPr lang="en-US" dirty="0" err="1" smtClean="0"/>
                <a:t>aq</a:t>
              </a:r>
              <a:r>
                <a:rPr lang="en-US" dirty="0" smtClean="0"/>
                <a:t>) + 2MnO</a:t>
              </a:r>
              <a:r>
                <a:rPr lang="en-US" baseline="-22000" dirty="0" smtClean="0"/>
                <a:t>2</a:t>
              </a:r>
              <a:r>
                <a:rPr lang="en-US" dirty="0" smtClean="0"/>
                <a:t>(s)                       Zn</a:t>
              </a:r>
              <a:r>
                <a:rPr lang="en-US" baseline="22000" dirty="0" smtClean="0"/>
                <a:t>2+</a:t>
              </a:r>
              <a:r>
                <a:rPr lang="en-US" dirty="0" smtClean="0"/>
                <a:t> (</a:t>
              </a:r>
              <a:r>
                <a:rPr lang="en-US" dirty="0" err="1" smtClean="0"/>
                <a:t>aq</a:t>
              </a:r>
              <a:r>
                <a:rPr lang="en-US" dirty="0" smtClean="0"/>
                <a:t>) + 2NH</a:t>
              </a:r>
              <a:r>
                <a:rPr lang="en-US" baseline="-22000" dirty="0" smtClean="0"/>
                <a:t>3</a:t>
              </a:r>
              <a:r>
                <a:rPr lang="en-US" dirty="0" smtClean="0"/>
                <a:t>(g) + Mn</a:t>
              </a:r>
              <a:r>
                <a:rPr lang="en-US" baseline="-22000" dirty="0" smtClean="0"/>
                <a:t>2</a:t>
              </a:r>
              <a:r>
                <a:rPr lang="en-US" dirty="0" smtClean="0"/>
                <a:t>O</a:t>
              </a:r>
              <a:r>
                <a:rPr lang="en-US" baseline="-22000" dirty="0" smtClean="0"/>
                <a:t>3</a:t>
              </a:r>
              <a:r>
                <a:rPr lang="en-US" dirty="0" smtClean="0"/>
                <a:t>(s) + H</a:t>
              </a:r>
              <a:r>
                <a:rPr lang="en-US" baseline="-22000" dirty="0" smtClean="0"/>
                <a:t>2</a:t>
              </a:r>
              <a:r>
                <a:rPr lang="en-US" dirty="0" smtClean="0"/>
                <a:t>O (I)</a:t>
              </a:r>
              <a:endParaRPr lang="en-US" dirty="0"/>
            </a:p>
          </p:txBody>
        </p:sp>
        <p:cxnSp>
          <p:nvCxnSpPr>
            <p:cNvPr id="28" name="Straight Arrow Connector 27"/>
            <p:cNvCxnSpPr/>
            <p:nvPr/>
          </p:nvCxnSpPr>
          <p:spPr>
            <a:xfrm>
              <a:off x="3886200" y="1981200"/>
              <a:ext cx="1066800"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6096000" y="4876800"/>
            <a:ext cx="1524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4" name="Picture 23" descr="tupi.jpg"/>
          <p:cNvPicPr>
            <a:picLocks noChangeAspect="1"/>
          </p:cNvPicPr>
          <p:nvPr/>
        </p:nvPicPr>
        <p:blipFill>
          <a:blip r:embed="rId3"/>
          <a:srcRect l="25000" t="18750" r="18750" b="25000"/>
          <a:stretch>
            <a:fillRect/>
          </a:stretch>
        </p:blipFill>
        <p:spPr>
          <a:xfrm>
            <a:off x="5029200" y="2209800"/>
            <a:ext cx="457200" cy="45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7" name="Straight Arrow Connector 26"/>
          <p:cNvCxnSpPr/>
          <p:nvPr/>
        </p:nvCxnSpPr>
        <p:spPr>
          <a:xfrm>
            <a:off x="5334000" y="2286000"/>
            <a:ext cx="1676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248400" y="6248400"/>
            <a:ext cx="381000" cy="369332"/>
          </a:xfrm>
          <a:prstGeom prst="rect">
            <a:avLst/>
          </a:prstGeom>
          <a:noFill/>
        </p:spPr>
        <p:txBody>
          <a:bodyPr wrap="square" rtlCol="0">
            <a:spAutoFit/>
          </a:bodyPr>
          <a:lstStyle/>
          <a:p>
            <a:r>
              <a:rPr lang="en-US" dirty="0" smtClean="0">
                <a:solidFill>
                  <a:srgbClr val="FFFF00"/>
                </a:solidFill>
              </a:rPr>
              <a:t>e</a:t>
            </a:r>
            <a:r>
              <a:rPr lang="en-US" baseline="24000" dirty="0" smtClean="0">
                <a:solidFill>
                  <a:srgbClr val="FFFF00"/>
                </a:solidFill>
              </a:rPr>
              <a:t>-</a:t>
            </a:r>
            <a:endParaRPr lang="en-US" baseline="24000" dirty="0">
              <a:solidFill>
                <a:srgbClr val="FFFF00"/>
              </a:solidFill>
            </a:endParaRPr>
          </a:p>
        </p:txBody>
      </p:sp>
      <p:sp>
        <p:nvSpPr>
          <p:cNvPr id="35" name="TextBox 34"/>
          <p:cNvSpPr txBox="1"/>
          <p:nvPr/>
        </p:nvSpPr>
        <p:spPr>
          <a:xfrm>
            <a:off x="5638800" y="6553200"/>
            <a:ext cx="685800" cy="369332"/>
          </a:xfrm>
          <a:prstGeom prst="rect">
            <a:avLst/>
          </a:prstGeom>
          <a:noFill/>
        </p:spPr>
        <p:txBody>
          <a:bodyPr wrap="square" rtlCol="0">
            <a:spAutoFit/>
          </a:bodyPr>
          <a:lstStyle/>
          <a:p>
            <a:r>
              <a:rPr lang="en-US" dirty="0" smtClean="0"/>
              <a:t>Zn</a:t>
            </a:r>
            <a:r>
              <a:rPr lang="en-US" baseline="24000" dirty="0" smtClean="0"/>
              <a:t>2+</a:t>
            </a:r>
            <a:endParaRPr lang="en-US" baseline="24000" dirty="0"/>
          </a:p>
        </p:txBody>
      </p:sp>
      <p:sp>
        <p:nvSpPr>
          <p:cNvPr id="37" name="TextBox 36"/>
          <p:cNvSpPr txBox="1"/>
          <p:nvPr/>
        </p:nvSpPr>
        <p:spPr>
          <a:xfrm>
            <a:off x="5791200" y="6705600"/>
            <a:ext cx="685800" cy="369332"/>
          </a:xfrm>
          <a:prstGeom prst="rect">
            <a:avLst/>
          </a:prstGeom>
          <a:noFill/>
        </p:spPr>
        <p:txBody>
          <a:bodyPr wrap="square" rtlCol="0">
            <a:spAutoFit/>
          </a:bodyPr>
          <a:lstStyle/>
          <a:p>
            <a:r>
              <a:rPr lang="en-US" dirty="0" smtClean="0"/>
              <a:t>Zn</a:t>
            </a:r>
            <a:r>
              <a:rPr lang="en-US" baseline="24000" dirty="0" smtClean="0"/>
              <a:t>2+</a:t>
            </a:r>
            <a:endParaRPr lang="en-US" baseline="24000" dirty="0"/>
          </a:p>
        </p:txBody>
      </p:sp>
      <p:sp>
        <p:nvSpPr>
          <p:cNvPr id="39" name="TextBox 38"/>
          <p:cNvSpPr txBox="1"/>
          <p:nvPr/>
        </p:nvSpPr>
        <p:spPr>
          <a:xfrm>
            <a:off x="6400800" y="6400800"/>
            <a:ext cx="381000" cy="369332"/>
          </a:xfrm>
          <a:prstGeom prst="rect">
            <a:avLst/>
          </a:prstGeom>
          <a:noFill/>
        </p:spPr>
        <p:txBody>
          <a:bodyPr wrap="square" rtlCol="0">
            <a:spAutoFit/>
          </a:bodyPr>
          <a:lstStyle/>
          <a:p>
            <a:r>
              <a:rPr lang="en-US" dirty="0" smtClean="0">
                <a:solidFill>
                  <a:srgbClr val="FFFF00"/>
                </a:solidFill>
              </a:rPr>
              <a:t>e</a:t>
            </a:r>
            <a:r>
              <a:rPr lang="en-US" baseline="24000" dirty="0" smtClean="0">
                <a:solidFill>
                  <a:srgbClr val="FFFF00"/>
                </a:solidFill>
              </a:rPr>
              <a:t>-</a:t>
            </a:r>
            <a:endParaRPr lang="en-US" baseline="24000" dirty="0">
              <a:solidFill>
                <a:srgbClr val="FFFF00"/>
              </a:solidFill>
            </a:endParaRPr>
          </a:p>
        </p:txBody>
      </p:sp>
      <p:sp>
        <p:nvSpPr>
          <p:cNvPr id="40" name="TextBox 39"/>
          <p:cNvSpPr txBox="1"/>
          <p:nvPr/>
        </p:nvSpPr>
        <p:spPr>
          <a:xfrm>
            <a:off x="5486400" y="4267200"/>
            <a:ext cx="533400" cy="307777"/>
          </a:xfrm>
          <a:prstGeom prst="rect">
            <a:avLst/>
          </a:prstGeom>
          <a:noFill/>
        </p:spPr>
        <p:txBody>
          <a:bodyPr wrap="square" rtlCol="0">
            <a:spAutoFit/>
          </a:bodyPr>
          <a:lstStyle/>
          <a:p>
            <a:r>
              <a:rPr lang="en-US" sz="1400" dirty="0" smtClean="0"/>
              <a:t>NH</a:t>
            </a:r>
            <a:r>
              <a:rPr lang="en-US" sz="1400" baseline="-24000" dirty="0" smtClean="0"/>
              <a:t>4</a:t>
            </a:r>
            <a:r>
              <a:rPr lang="en-US" sz="1400" baseline="24000" dirty="0" smtClean="0"/>
              <a:t>+</a:t>
            </a:r>
            <a:endParaRPr lang="en-US" sz="1400" baseline="24000" dirty="0"/>
          </a:p>
        </p:txBody>
      </p:sp>
      <p:sp>
        <p:nvSpPr>
          <p:cNvPr id="42" name="TextBox 41"/>
          <p:cNvSpPr txBox="1"/>
          <p:nvPr/>
        </p:nvSpPr>
        <p:spPr>
          <a:xfrm>
            <a:off x="5638800" y="4419600"/>
            <a:ext cx="533400" cy="307777"/>
          </a:xfrm>
          <a:prstGeom prst="rect">
            <a:avLst/>
          </a:prstGeom>
          <a:noFill/>
        </p:spPr>
        <p:txBody>
          <a:bodyPr wrap="square" rtlCol="0">
            <a:spAutoFit/>
          </a:bodyPr>
          <a:lstStyle/>
          <a:p>
            <a:r>
              <a:rPr lang="en-US" sz="1400" dirty="0" smtClean="0"/>
              <a:t>NH</a:t>
            </a:r>
            <a:r>
              <a:rPr lang="en-US" sz="1400" baseline="-24000" dirty="0" smtClean="0"/>
              <a:t>4</a:t>
            </a:r>
            <a:r>
              <a:rPr lang="en-US" sz="1400" baseline="24000" dirty="0" smtClean="0"/>
              <a:t>+</a:t>
            </a:r>
            <a:endParaRPr lang="en-US" sz="1400" baseline="24000" dirty="0"/>
          </a:p>
        </p:txBody>
      </p:sp>
      <p:sp>
        <p:nvSpPr>
          <p:cNvPr id="31" name="TextBox 30"/>
          <p:cNvSpPr txBox="1"/>
          <p:nvPr/>
        </p:nvSpPr>
        <p:spPr>
          <a:xfrm>
            <a:off x="7086600" y="20574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2" name="TextBox 31"/>
          <p:cNvSpPr txBox="1"/>
          <p:nvPr/>
        </p:nvSpPr>
        <p:spPr>
          <a:xfrm>
            <a:off x="7315200" y="32004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4" name="TextBox 33"/>
          <p:cNvSpPr txBox="1"/>
          <p:nvPr/>
        </p:nvSpPr>
        <p:spPr>
          <a:xfrm>
            <a:off x="7696200" y="4648200"/>
            <a:ext cx="609600" cy="523220"/>
          </a:xfrm>
          <a:prstGeom prst="rect">
            <a:avLst/>
          </a:prstGeom>
          <a:noFill/>
        </p:spPr>
        <p:txBody>
          <a:bodyPr wrap="square" rtlCol="0">
            <a:spAutoFit/>
          </a:bodyPr>
          <a:lstStyle/>
          <a:p>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36" name="TextBox 35"/>
          <p:cNvSpPr txBox="1"/>
          <p:nvPr/>
        </p:nvSpPr>
        <p:spPr>
          <a:xfrm>
            <a:off x="7010400" y="2057400"/>
            <a:ext cx="16002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পিতলের টুপি</a:t>
            </a:r>
            <a:endParaRPr lang="en-US" sz="2400" dirty="0">
              <a:latin typeface="NikoshBAN" pitchFamily="2" charset="0"/>
              <a:cs typeface="NikoshBAN" pitchFamily="2" charset="0"/>
            </a:endParaRPr>
          </a:p>
        </p:txBody>
      </p:sp>
      <p:sp>
        <p:nvSpPr>
          <p:cNvPr id="38" name="TextBox 37"/>
          <p:cNvSpPr txBox="1"/>
          <p:nvPr/>
        </p:nvSpPr>
        <p:spPr>
          <a:xfrm>
            <a:off x="7391400" y="3200400"/>
            <a:ext cx="11430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ক্যাথোড</a:t>
            </a:r>
            <a:endParaRPr lang="en-US" sz="2400" dirty="0">
              <a:latin typeface="NikoshBAN" pitchFamily="2" charset="0"/>
              <a:cs typeface="NikoshBAN" pitchFamily="2" charset="0"/>
            </a:endParaRPr>
          </a:p>
        </p:txBody>
      </p:sp>
      <p:sp>
        <p:nvSpPr>
          <p:cNvPr id="41" name="TextBox 40"/>
          <p:cNvSpPr txBox="1"/>
          <p:nvPr/>
        </p:nvSpPr>
        <p:spPr>
          <a:xfrm>
            <a:off x="7772400" y="4572000"/>
            <a:ext cx="762000" cy="523220"/>
          </a:xfrm>
          <a:prstGeom prst="rect">
            <a:avLst/>
          </a:prstGeom>
          <a:solidFill>
            <a:schemeClr val="accent5">
              <a:lumMod val="40000"/>
              <a:lumOff val="60000"/>
            </a:schemeClr>
          </a:solidFill>
        </p:spPr>
        <p:txBody>
          <a:bodyPr wrap="square" rtlCol="0">
            <a:spAutoFit/>
          </a:bodyPr>
          <a:lstStyle/>
          <a:p>
            <a:r>
              <a:rPr lang="en-US" sz="2800" dirty="0" err="1" smtClean="0">
                <a:latin typeface="NikoshBAN" pitchFamily="2" charset="0"/>
                <a:cs typeface="NikoshBAN" pitchFamily="2" charset="0"/>
              </a:rPr>
              <a:t>কাই</a:t>
            </a:r>
            <a:endParaRPr lang="en-US" sz="2800" dirty="0">
              <a:latin typeface="NikoshBAN" pitchFamily="2" charset="0"/>
              <a:cs typeface="NikoshBAN" pitchFamily="2" charset="0"/>
            </a:endParaRPr>
          </a:p>
        </p:txBody>
      </p:sp>
      <p:sp>
        <p:nvSpPr>
          <p:cNvPr id="43" name="TextBox 42"/>
          <p:cNvSpPr txBox="1"/>
          <p:nvPr/>
        </p:nvSpPr>
        <p:spPr>
          <a:xfrm>
            <a:off x="7543800" y="6472535"/>
            <a:ext cx="762000" cy="461665"/>
          </a:xfrm>
          <a:prstGeom prst="rect">
            <a:avLst/>
          </a:prstGeom>
          <a:noFill/>
        </p:spPr>
        <p:txBody>
          <a:bodyPr wrap="square" rtlCol="0">
            <a:spAutoFit/>
          </a:bodyPr>
          <a:lstStyle/>
          <a:p>
            <a:r>
              <a:rPr lang="bn-BD"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4" name="TextBox 43"/>
          <p:cNvSpPr txBox="1"/>
          <p:nvPr/>
        </p:nvSpPr>
        <p:spPr>
          <a:xfrm>
            <a:off x="7620000" y="6396335"/>
            <a:ext cx="11430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অ্যানোড</a:t>
            </a:r>
            <a:endParaRPr lang="en-US" sz="2400" dirty="0">
              <a:latin typeface="NikoshBAN" pitchFamily="2" charset="0"/>
              <a:cs typeface="NikoshBAN" pitchFamily="2" charset="0"/>
            </a:endParaRPr>
          </a:p>
        </p:txBody>
      </p:sp>
      <p:sp>
        <p:nvSpPr>
          <p:cNvPr id="45" name="TextBox 44"/>
          <p:cNvSpPr txBox="1"/>
          <p:nvPr/>
        </p:nvSpPr>
        <p:spPr>
          <a:xfrm>
            <a:off x="2438400" y="381000"/>
            <a:ext cx="43434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ড্রাই সেলের বিক্রিয়া লক্ষ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ppt_x</p:attrName>
                                        </p:attrNameLst>
                                      </p:cBhvr>
                                      <p:tavLst>
                                        <p:tav tm="0">
                                          <p:val>
                                            <p:strVal val="#ppt_x-.2"/>
                                          </p:val>
                                        </p:tav>
                                        <p:tav tm="100000">
                                          <p:val>
                                            <p:strVal val="#ppt_x"/>
                                          </p:val>
                                        </p:tav>
                                      </p:tavLst>
                                    </p:anim>
                                    <p:anim calcmode="lin" valueType="num">
                                      <p:cBhvr>
                                        <p:cTn id="1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1000" fill="hold"/>
                                        <p:tgtEl>
                                          <p:spTgt spid="38"/>
                                        </p:tgtEl>
                                        <p:attrNameLst>
                                          <p:attrName>ppt_x</p:attrName>
                                        </p:attrNameLst>
                                      </p:cBhvr>
                                      <p:tavLst>
                                        <p:tav tm="0">
                                          <p:val>
                                            <p:strVal val="#ppt_x-.2"/>
                                          </p:val>
                                        </p:tav>
                                        <p:tav tm="100000">
                                          <p:val>
                                            <p:strVal val="#ppt_x"/>
                                          </p:val>
                                        </p:tav>
                                      </p:tavLst>
                                    </p:anim>
                                    <p:anim calcmode="lin" valueType="num">
                                      <p:cBhvr>
                                        <p:cTn id="23"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ppt_x</p:attrName>
                                        </p:attrNameLst>
                                      </p:cBhvr>
                                      <p:tavLst>
                                        <p:tav tm="0">
                                          <p:val>
                                            <p:strVal val="#ppt_x-.2"/>
                                          </p:val>
                                        </p:tav>
                                        <p:tav tm="100000">
                                          <p:val>
                                            <p:strVal val="#ppt_x"/>
                                          </p:val>
                                        </p:tav>
                                      </p:tavLst>
                                    </p:anim>
                                    <p:anim calcmode="lin" valueType="num">
                                      <p:cBhvr>
                                        <p:cTn id="3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ppt_x</p:attrName>
                                        </p:attrNameLst>
                                      </p:cBhvr>
                                      <p:tavLst>
                                        <p:tav tm="0">
                                          <p:val>
                                            <p:strVal val="#ppt_x-.2"/>
                                          </p:val>
                                        </p:tav>
                                        <p:tav tm="100000">
                                          <p:val>
                                            <p:strVal val="#ppt_x"/>
                                          </p:val>
                                        </p:tav>
                                      </p:tavLst>
                                    </p:anim>
                                    <p:anim calcmode="lin" valueType="num">
                                      <p:cBhvr>
                                        <p:cTn id="4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4"/>
                                        </p:tgtEl>
                                      </p:cBhvr>
                                    </p:animEffect>
                                  </p:childTnLst>
                                </p:cTn>
                              </p:par>
                              <p:par>
                                <p:cTn id="47" presetID="0" presetClass="path" presetSubtype="0" repeatCount="indefinite" accel="50000" decel="50000" fill="hold" grpId="0" nodeType="withEffect">
                                  <p:stCondLst>
                                    <p:cond delay="6300"/>
                                  </p:stCondLst>
                                  <p:childTnLst>
                                    <p:animMotion origin="layout" path="M 0.00086 1.38728E-6 C -0.00539 -0.01272 -0.01875 -0.03838 -0.02118 -0.05202 C -0.02309 -0.06312 -0.02361 -0.07491 -0.02622 -0.08578 C -0.02726 -0.09041 -0.02952 -0.09942 -0.02952 -0.09942 C -0.03473 -0.15353 -0.06233 -0.13387 -0.10417 -0.13549 C -0.11042 -0.13827 -0.1132 -0.14405 -0.11945 -0.14682 C -0.125 -0.15422 -0.12865 -0.1637 -0.13125 -0.17387 C -0.13247 -0.20162 -0.13959 -0.2474 -0.12795 -0.27098 C -0.12205 -0.3096 -0.12882 -0.26012 -0.12952 -0.35676 C -0.13004 -0.43769 -0.12622 -0.5126 -0.12622 -0.59145 " pathEditMode="relative" ptsTypes="fffffffffA">
                                      <p:cBhvr>
                                        <p:cTn id="48" dur="2000" fill="hold"/>
                                        <p:tgtEl>
                                          <p:spTgt spid="39"/>
                                        </p:tgtEl>
                                        <p:attrNameLst>
                                          <p:attrName>ppt_x</p:attrName>
                                          <p:attrName>ppt_y</p:attrName>
                                        </p:attrNameLst>
                                      </p:cBhvr>
                                    </p:animMotion>
                                  </p:childTnLst>
                                </p:cTn>
                              </p:par>
                              <p:par>
                                <p:cTn id="49" presetID="0" presetClass="path" presetSubtype="0" repeatCount="indefinite" accel="50000" decel="50000" fill="hold" grpId="0" nodeType="withEffect">
                                  <p:stCondLst>
                                    <p:cond delay="0"/>
                                  </p:stCondLst>
                                  <p:childTnLst>
                                    <p:animMotion origin="layout" path="M 0.00086 1.38728E-6 C -0.00539 -0.01272 -0.01875 -0.03838 -0.02118 -0.05202 C -0.02309 -0.06312 -0.02361 -0.07491 -0.02622 -0.08578 C -0.02726 -0.09041 -0.02952 -0.09942 -0.02952 -0.09942 C -0.03473 -0.15353 -0.06233 -0.13387 -0.10417 -0.13549 C -0.11042 -0.13827 -0.1132 -0.14405 -0.11945 -0.14682 C -0.125 -0.15422 -0.12865 -0.1637 -0.13125 -0.17387 C -0.13247 -0.20162 -0.13959 -0.2474 -0.12795 -0.27098 C -0.12205 -0.3096 -0.12882 -0.26012 -0.12952 -0.35676 C -0.13004 -0.43769 -0.12622 -0.5126 -0.12622 -0.59145 " pathEditMode="relative" ptsTypes="fffffffffA">
                                      <p:cBhvr>
                                        <p:cTn id="50" dur="2000" fill="hold"/>
                                        <p:tgtEl>
                                          <p:spTgt spid="33"/>
                                        </p:tgtEl>
                                        <p:attrNameLst>
                                          <p:attrName>ppt_x</p:attrName>
                                          <p:attrName>ppt_y</p:attrName>
                                        </p:attrNameLst>
                                      </p:cBhvr>
                                    </p:animMotion>
                                  </p:childTnLst>
                                </p:cTn>
                              </p:par>
                              <p:par>
                                <p:cTn id="51" presetID="0" presetClass="path" presetSubtype="0" repeatCount="indefinite" accel="50000" decel="50000" fill="hold" grpId="0" nodeType="withEffect">
                                  <p:stCondLst>
                                    <p:cond delay="0"/>
                                  </p:stCondLst>
                                  <p:childTnLst>
                                    <p:animMotion origin="layout" path="M 1.66667E-6 5.95376E-6 C 0.00052 -0.01572 0.00034 -0.03167 0.00173 -0.04739 C 0.00225 -0.05294 0.0059 -0.05757 0.00677 -0.06312 C 0.01145 -0.09063 0.00642 -0.07907 0.01527 -0.09479 C 0.01892 -0.11375 0.01406 -0.09456 0.02204 -0.11051 C 0.03246 -0.13109 0.0118 -0.1008 0.02881 -0.12416 C 0.03906 -0.15699 0.02829 -0.25803 0.03732 -0.24601 " pathEditMode="relative" ptsTypes="ffffffA">
                                      <p:cBhvr>
                                        <p:cTn id="52" dur="2000" fill="hold"/>
                                        <p:tgtEl>
                                          <p:spTgt spid="35"/>
                                        </p:tgtEl>
                                        <p:attrNameLst>
                                          <p:attrName>ppt_x</p:attrName>
                                          <p:attrName>ppt_y</p:attrName>
                                        </p:attrNameLst>
                                      </p:cBhvr>
                                    </p:animMotion>
                                  </p:childTnLst>
                                </p:cTn>
                              </p:par>
                              <p:par>
                                <p:cTn id="53" presetID="0" presetClass="path" presetSubtype="0" repeatCount="indefinite" accel="50000" decel="50000" fill="hold" grpId="0" nodeType="withEffect">
                                  <p:stCondLst>
                                    <p:cond delay="0"/>
                                  </p:stCondLst>
                                  <p:childTnLst>
                                    <p:animMotion origin="layout" path="M 1.66667E-6 5.95376E-6 C 0.00052 -0.01572 0.00034 -0.03167 0.00173 -0.04739 C 0.00225 -0.05294 0.0059 -0.05757 0.00677 -0.06312 C 0.01145 -0.09063 0.00642 -0.07907 0.01527 -0.09479 C 0.01892 -0.11375 0.01406 -0.09456 0.02204 -0.11051 C 0.03246 -0.13109 0.0118 -0.1008 0.02881 -0.12416 C 0.03906 -0.15699 0.02829 -0.25803 0.03732 -0.24601 " pathEditMode="relative" ptsTypes="ffffffA">
                                      <p:cBhvr>
                                        <p:cTn id="54" dur="2600" fill="hold"/>
                                        <p:tgtEl>
                                          <p:spTgt spid="37"/>
                                        </p:tgtEl>
                                        <p:attrNameLst>
                                          <p:attrName>ppt_x</p:attrName>
                                          <p:attrName>ppt_y</p:attrName>
                                        </p:attrNameLst>
                                      </p:cBhvr>
                                    </p:animMotion>
                                  </p:childTnLst>
                                </p:cTn>
                              </p:par>
                              <p:par>
                                <p:cTn id="55" presetID="0" presetClass="path" presetSubtype="0" repeatCount="indefinite" accel="50000" decel="50000" fill="hold" grpId="0" nodeType="withEffect">
                                  <p:stCondLst>
                                    <p:cond delay="0"/>
                                  </p:stCondLst>
                                  <p:childTnLst>
                                    <p:animMotion origin="layout" path="M 3.33333E-6 -0.00116 C 0.00503 -0.00925 0.01041 -0.01225 0.01632 -0.0185 C 0.03802 -0.01711 0.0493 -0.02821 0.05989 -0.00532 C 0.06111 0.00301 0.06406 0.00832 0.06527 0.01642 C 0.06666 0.02497 0.06597 0.03445 0.06805 0.04278 C 0.0684 0.04416 0.06996 0.04278 0.07083 0.04278 " pathEditMode="relative" rAng="0" ptsTypes="fffffA">
                                      <p:cBhvr>
                                        <p:cTn id="56" dur="2000" fill="hold"/>
                                        <p:tgtEl>
                                          <p:spTgt spid="40"/>
                                        </p:tgtEl>
                                        <p:attrNameLst>
                                          <p:attrName>ppt_x</p:attrName>
                                          <p:attrName>ppt_y</p:attrName>
                                        </p:attrNameLst>
                                      </p:cBhvr>
                                      <p:rCtr x="35" y="9"/>
                                    </p:animMotion>
                                  </p:childTnLst>
                                </p:cTn>
                              </p:par>
                              <p:par>
                                <p:cTn id="57" presetID="0" presetClass="path" presetSubtype="0" repeatCount="indefinite" accel="50000" decel="50000" fill="hold" grpId="0" nodeType="withEffect">
                                  <p:stCondLst>
                                    <p:cond delay="600"/>
                                  </p:stCondLst>
                                  <p:childTnLst>
                                    <p:animMotion origin="layout" path="M 3.33333E-6 -0.00116 C 0.00503 -0.00925 0.01041 -0.01225 0.01632 -0.0185 C 0.03802 -0.01711 0.0493 -0.02821 0.05989 -0.00532 C 0.06111 0.00301 0.06406 0.00832 0.06527 0.01642 C 0.06666 0.02497 0.06597 0.03445 0.06805 0.04278 C 0.0684 0.04416 0.06996 0.04278 0.07083 0.04278 " pathEditMode="relative" rAng="0" ptsTypes="fffffA">
                                      <p:cBhvr>
                                        <p:cTn id="58" dur="2000" fill="hold"/>
                                        <p:tgtEl>
                                          <p:spTgt spid="42"/>
                                        </p:tgtEl>
                                        <p:attrNameLst>
                                          <p:attrName>ppt_x</p:attrName>
                                          <p:attrName>ppt_y</p:attrName>
                                        </p:attrNameLst>
                                      </p:cBhvr>
                                      <p:rCtr x="35" y="9"/>
                                    </p:animMotion>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1000" fill="hold"/>
                                        <p:tgtEl>
                                          <p:spTgt spid="45"/>
                                        </p:tgtEl>
                                        <p:attrNameLst>
                                          <p:attrName>ppt_x</p:attrName>
                                        </p:attrNameLst>
                                      </p:cBhvr>
                                      <p:tavLst>
                                        <p:tav tm="0">
                                          <p:val>
                                            <p:strVal val="#ppt_x-.2"/>
                                          </p:val>
                                        </p:tav>
                                        <p:tav tm="100000">
                                          <p:val>
                                            <p:strVal val="#ppt_x"/>
                                          </p:val>
                                        </p:tav>
                                      </p:tavLst>
                                    </p:anim>
                                    <p:anim calcmode="lin" valueType="num">
                                      <p:cBhvr>
                                        <p:cTn id="64"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1" nodeType="clickEffect">
                                  <p:stCondLst>
                                    <p:cond delay="0"/>
                                  </p:stCondLst>
                                  <p:childTnLst>
                                    <p:animEffect transition="out" filter="dissolve">
                                      <p:cBhvr>
                                        <p:cTn id="69" dur="500"/>
                                        <p:tgtEl>
                                          <p:spTgt spid="45"/>
                                        </p:tgtEl>
                                      </p:cBhvr>
                                    </p:animEffect>
                                    <p:set>
                                      <p:cBhvr>
                                        <p:cTn id="70" dur="1" fill="hold">
                                          <p:stCondLst>
                                            <p:cond delay="499"/>
                                          </p:stCondLst>
                                        </p:cTn>
                                        <p:tgtEl>
                                          <p:spTgt spid="4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ppt_x</p:attrName>
                                        </p:attrNameLst>
                                      </p:cBhvr>
                                      <p:tavLst>
                                        <p:tav tm="0">
                                          <p:val>
                                            <p:strVal val="#ppt_x-.2"/>
                                          </p:val>
                                        </p:tav>
                                        <p:tav tm="100000">
                                          <p:val>
                                            <p:strVal val="#ppt_x"/>
                                          </p:val>
                                        </p:tav>
                                      </p:tavLst>
                                    </p:anim>
                                    <p:anim calcmode="lin" valueType="num">
                                      <p:cBhvr>
                                        <p:cTn id="76"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P spid="39" grpId="0"/>
      <p:bldP spid="40" grpId="0"/>
      <p:bldP spid="42" grpId="0"/>
      <p:bldP spid="31" grpId="0"/>
      <p:bldP spid="32" grpId="0"/>
      <p:bldP spid="34" grpId="0"/>
      <p:bldP spid="36" grpId="0" animBg="1"/>
      <p:bldP spid="38" grpId="0" animBg="1"/>
      <p:bldP spid="41" grpId="0" animBg="1"/>
      <p:bldP spid="43" grpId="0"/>
      <p:bldP spid="44" grpId="0" animBg="1"/>
      <p:bldP spid="45" grpId="0" animBg="1"/>
      <p:bldP spid="4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2743200"/>
          <a:ext cx="8534400" cy="3729080"/>
        </p:xfrm>
        <a:graphic>
          <a:graphicData uri="http://schemas.openxmlformats.org/drawingml/2006/table">
            <a:tbl>
              <a:tblPr firstRow="1" bandRow="1">
                <a:tableStyleId>{5940675A-B579-460E-94D1-54222C63F5DA}</a:tableStyleId>
              </a:tblPr>
              <a:tblGrid>
                <a:gridCol w="3276600"/>
                <a:gridCol w="3352800"/>
                <a:gridCol w="1905000"/>
              </a:tblGrid>
              <a:tr h="546276">
                <a:tc>
                  <a:txBody>
                    <a:bodyPr/>
                    <a:lstStyle/>
                    <a:p>
                      <a:pPr algn="ctr"/>
                      <a:r>
                        <a:rPr lang="bn-BD" sz="2800" dirty="0" smtClean="0">
                          <a:latin typeface="NikoshBAN" pitchFamily="2" charset="0"/>
                          <a:cs typeface="NikoshBAN" pitchFamily="2" charset="0"/>
                        </a:rPr>
                        <a:t>সেলের</a:t>
                      </a:r>
                      <a:r>
                        <a:rPr lang="bn-BD" sz="2800" baseline="0" dirty="0" smtClean="0">
                          <a:latin typeface="NikoshBAN" pitchFamily="2" charset="0"/>
                          <a:cs typeface="NikoshBAN" pitchFamily="2" charset="0"/>
                        </a:rPr>
                        <a:t> উপাদান</a:t>
                      </a:r>
                      <a:endParaRPr lang="en-US" sz="2800" dirty="0">
                        <a:latin typeface="NikoshBAN" pitchFamily="2" charset="0"/>
                        <a:cs typeface="NikoshBAN" pitchFamily="2" charset="0"/>
                      </a:endParaRPr>
                    </a:p>
                  </a:txBody>
                  <a:tcPr/>
                </a:tc>
                <a:tc>
                  <a:txBody>
                    <a:bodyPr/>
                    <a:lstStyle/>
                    <a:p>
                      <a:pPr algn="ctr"/>
                      <a:r>
                        <a:rPr lang="bn-BD" sz="2800" dirty="0" smtClean="0">
                          <a:latin typeface="NikoshBAN" pitchFamily="2" charset="0"/>
                          <a:cs typeface="NikoshBAN" pitchFamily="2" charset="0"/>
                        </a:rPr>
                        <a:t>ব্যবহারের পরের অবস্থা</a:t>
                      </a:r>
                      <a:endParaRPr lang="en-US" sz="2800" dirty="0">
                        <a:latin typeface="NikoshBAN" pitchFamily="2" charset="0"/>
                        <a:cs typeface="NikoshBAN" pitchFamily="2" charset="0"/>
                      </a:endParaRPr>
                    </a:p>
                  </a:txBody>
                  <a:tcPr/>
                </a:tc>
                <a:tc>
                  <a:txBody>
                    <a:bodyPr/>
                    <a:lstStyle/>
                    <a:p>
                      <a:pPr algn="ctr"/>
                      <a:r>
                        <a:rPr lang="bn-BD" sz="2800" dirty="0" smtClean="0">
                          <a:latin typeface="NikoshBAN" pitchFamily="2" charset="0"/>
                          <a:cs typeface="NikoshBAN" pitchFamily="2" charset="0"/>
                        </a:rPr>
                        <a:t>মন্তব্য</a:t>
                      </a:r>
                      <a:endParaRPr lang="en-US" sz="2800" dirty="0">
                        <a:latin typeface="NikoshBAN" pitchFamily="2" charset="0"/>
                        <a:cs typeface="NikoshBAN" pitchFamily="2" charset="0"/>
                      </a:endParaRPr>
                    </a:p>
                  </a:txBody>
                  <a:tcPr/>
                </a:tc>
              </a:tr>
              <a:tr h="528680">
                <a:tc>
                  <a:txBody>
                    <a:bodyPr/>
                    <a:lstStyle/>
                    <a:p>
                      <a:pPr algn="ctr"/>
                      <a:r>
                        <a:rPr lang="bn-BD" sz="2400" dirty="0" smtClean="0">
                          <a:latin typeface="NikoshBAN" pitchFamily="2" charset="0"/>
                          <a:cs typeface="NikoshBAN" pitchFamily="2" charset="0"/>
                        </a:rPr>
                        <a:t>কার্বন</a:t>
                      </a:r>
                      <a:r>
                        <a:rPr lang="bn-BD" sz="2400" baseline="0" dirty="0" smtClean="0">
                          <a:latin typeface="NikoshBAN" pitchFamily="2" charset="0"/>
                          <a:cs typeface="NikoshBAN" pitchFamily="2" charset="0"/>
                        </a:rPr>
                        <a:t> দন্ড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ctr"/>
                      <a:r>
                        <a:rPr lang="bn-BD" sz="2400" dirty="0" smtClean="0">
                          <a:latin typeface="NikoshBAN" pitchFamily="2" charset="0"/>
                          <a:cs typeface="NikoshBAN" pitchFamily="2" charset="0"/>
                        </a:rPr>
                        <a:t>জিংক</a:t>
                      </a:r>
                      <a:r>
                        <a:rPr lang="bn-BD" sz="2400" baseline="0" dirty="0" smtClean="0">
                          <a:latin typeface="NikoshBAN" pitchFamily="2" charset="0"/>
                          <a:cs typeface="NikoshBAN" pitchFamily="2" charset="0"/>
                        </a:rPr>
                        <a:t> অ্যানোড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l"/>
                      <a:r>
                        <a:rPr lang="bn-BD" sz="2400" dirty="0" smtClean="0">
                          <a:latin typeface="NikoshBAN" pitchFamily="2" charset="0"/>
                          <a:cs typeface="NikoshBAN" pitchFamily="2" charset="0"/>
                        </a:rPr>
                        <a:t>ম্যাঙ্গানিজ ডাই অক্সাইড</a:t>
                      </a:r>
                      <a:r>
                        <a:rPr lang="bn-BD" sz="2400" baseline="0" dirty="0" smtClean="0">
                          <a:latin typeface="NikoshBAN" pitchFamily="2" charset="0"/>
                          <a:cs typeface="NikoshBAN" pitchFamily="2" charset="0"/>
                        </a:rPr>
                        <a:t> আবরণ</a:t>
                      </a:r>
                      <a:endParaRPr lang="en-US" sz="2400" dirty="0">
                        <a:latin typeface="NikoshBAN" pitchFamily="2" charset="0"/>
                        <a:cs typeface="NikoshBAN" pitchFamily="2" charset="0"/>
                      </a:endParaRPr>
                    </a:p>
                  </a:txBody>
                  <a:tcPr/>
                </a:tc>
                <a:tc>
                  <a:txBody>
                    <a:bodyPr/>
                    <a:lstStyle/>
                    <a:p>
                      <a:endParaRPr lang="en-US" dirty="0"/>
                    </a:p>
                  </a:txBody>
                  <a:tcPr/>
                </a:tc>
                <a:tc>
                  <a:txBody>
                    <a:bodyPr/>
                    <a:lstStyle/>
                    <a:p>
                      <a:endParaRPr lang="en-US"/>
                    </a:p>
                  </a:txBody>
                  <a:tcPr/>
                </a:tc>
              </a:tr>
              <a:tr h="528680">
                <a:tc>
                  <a:txBody>
                    <a:bodyPr/>
                    <a:lstStyle/>
                    <a:p>
                      <a:r>
                        <a:rPr lang="bn-BD" sz="2400" dirty="0" smtClean="0">
                          <a:latin typeface="NikoshBAN" pitchFamily="2" charset="0"/>
                          <a:cs typeface="NikoshBAN" pitchFamily="2" charset="0"/>
                        </a:rPr>
                        <a:t>অ্যামোনিয়াম ক্লোরাইড</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39404">
                <a:tc>
                  <a:txBody>
                    <a:bodyPr/>
                    <a:lstStyle/>
                    <a:p>
                      <a:pPr algn="ctr"/>
                      <a:r>
                        <a:rPr lang="bn-BD" sz="2400" dirty="0" smtClean="0">
                          <a:latin typeface="NikoshBAN" pitchFamily="2" charset="0"/>
                          <a:cs typeface="NikoshBAN" pitchFamily="2" charset="0"/>
                        </a:rPr>
                        <a:t>পানি</a:t>
                      </a:r>
                      <a:endParaRPr lang="en-US" sz="24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528680">
                <a:tc>
                  <a:txBody>
                    <a:bodyPr/>
                    <a:lstStyle/>
                    <a:p>
                      <a:pPr algn="ctr"/>
                      <a:r>
                        <a:rPr lang="bn-BD" sz="2400" dirty="0" smtClean="0">
                          <a:latin typeface="NikoshBAN" pitchFamily="2" charset="0"/>
                          <a:cs typeface="NikoshBAN" pitchFamily="2" charset="0"/>
                        </a:rPr>
                        <a:t>জিংক</a:t>
                      </a:r>
                      <a:r>
                        <a:rPr lang="bn-BD" sz="2400" baseline="0" dirty="0" smtClean="0">
                          <a:latin typeface="NikoshBAN" pitchFamily="2" charset="0"/>
                          <a:cs typeface="NikoshBAN" pitchFamily="2" charset="0"/>
                        </a:rPr>
                        <a:t> ক্লোরাইড</a:t>
                      </a:r>
                      <a:endParaRPr lang="en-US" sz="2400" dirty="0">
                        <a:latin typeface="NikoshBAN" pitchFamily="2" charset="0"/>
                        <a:cs typeface="NikoshBAN" pitchFamily="2" charset="0"/>
                      </a:endParaRPr>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667000" y="152400"/>
            <a:ext cx="3276600"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0000"/>
            </a:solidFill>
          </a:ln>
        </p:spPr>
        <p:txBody>
          <a:bodyPr wrap="square" rtlCol="0">
            <a:spAutoFit/>
          </a:bodyPr>
          <a:lstStyle/>
          <a:p>
            <a:pPr algn="ctr"/>
            <a:r>
              <a:rPr lang="bn-BD" sz="3600" dirty="0" smtClean="0">
                <a:latin typeface="NikoshBAN" pitchFamily="2" charset="0"/>
                <a:cs typeface="NikoshBAN" pitchFamily="2" charset="0"/>
              </a:rPr>
              <a:t>দলগত কাজ</a:t>
            </a:r>
            <a:endParaRPr lang="en-US" sz="3600" dirty="0">
              <a:latin typeface="NikoshBAN" pitchFamily="2" charset="0"/>
              <a:cs typeface="NikoshBAN" pitchFamily="2" charset="0"/>
            </a:endParaRPr>
          </a:p>
        </p:txBody>
      </p:sp>
      <p:pic>
        <p:nvPicPr>
          <p:cNvPr id="6" name="Picture 5" descr="betary2.jpg"/>
          <p:cNvPicPr>
            <a:picLocks noChangeAspect="1"/>
          </p:cNvPicPr>
          <p:nvPr/>
        </p:nvPicPr>
        <p:blipFill>
          <a:blip r:embed="rId3"/>
          <a:stretch>
            <a:fillRect/>
          </a:stretch>
        </p:blipFill>
        <p:spPr>
          <a:xfrm rot="17026605">
            <a:off x="268090" y="795531"/>
            <a:ext cx="1833011" cy="1833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old battery.jpg"/>
          <p:cNvPicPr>
            <a:picLocks noChangeAspect="1"/>
          </p:cNvPicPr>
          <p:nvPr/>
        </p:nvPicPr>
        <p:blipFill>
          <a:blip r:embed="rId4"/>
          <a:stretch>
            <a:fillRect/>
          </a:stretch>
        </p:blipFill>
        <p:spPr>
          <a:xfrm>
            <a:off x="6248400" y="876300"/>
            <a:ext cx="2667000" cy="1714500"/>
          </a:xfrm>
          <a:prstGeom prst="rect">
            <a:avLst/>
          </a:prstGeom>
        </p:spPr>
      </p:pic>
      <p:sp>
        <p:nvSpPr>
          <p:cNvPr id="9" name="TextBox 8"/>
          <p:cNvSpPr txBox="1"/>
          <p:nvPr/>
        </p:nvSpPr>
        <p:spPr>
          <a:xfrm>
            <a:off x="2133600" y="1143000"/>
            <a:ext cx="3810000" cy="1200329"/>
          </a:xfrm>
          <a:prstGeom prst="rect">
            <a:avLst/>
          </a:prstGeom>
          <a:solidFill>
            <a:schemeClr val="accent3">
              <a:lumMod val="60000"/>
              <a:lumOff val="40000"/>
            </a:schemeClr>
          </a:solidFill>
          <a:ln>
            <a:solidFill>
              <a:srgbClr val="FF0000"/>
            </a:solidFill>
          </a:ln>
        </p:spPr>
        <p:txBody>
          <a:bodyPr wrap="square" rtlCol="0">
            <a:spAutoFit/>
          </a:bodyPr>
          <a:lstStyle/>
          <a:p>
            <a:r>
              <a:rPr lang="bn-BD" sz="2400" dirty="0" smtClean="0">
                <a:latin typeface="NikoshBAN" pitchFamily="2" charset="0"/>
                <a:cs typeface="NikoshBAN" pitchFamily="2" charset="0"/>
              </a:rPr>
              <a:t>শিক্ষার্থীদেরকে দলে ভাগ করে একটি নতুন ও একটি পুরাতন ব্যাটারী দিয়ে নিচের ছক পূরণ করতে বলুন।</a:t>
            </a:r>
            <a:endParaRPr lang="en-US" sz="2400" dirty="0">
              <a:latin typeface="NikoshBAN" pitchFamily="2" charset="0"/>
              <a:cs typeface="NikoshBAN" pitchFamily="2" charset="0"/>
            </a:endParaRPr>
          </a:p>
        </p:txBody>
      </p:sp>
      <p:sp>
        <p:nvSpPr>
          <p:cNvPr id="8" name="TextBox 7"/>
          <p:cNvSpPr txBox="1"/>
          <p:nvPr/>
        </p:nvSpPr>
        <p:spPr>
          <a:xfrm>
            <a:off x="6553200" y="224135"/>
            <a:ext cx="1524000" cy="461665"/>
          </a:xfrm>
          <a:prstGeom prst="rect">
            <a:avLst/>
          </a:prstGeom>
          <a:solidFill>
            <a:schemeClr val="accent1">
              <a:lumMod val="40000"/>
              <a:lumOff val="60000"/>
            </a:schemeClr>
          </a:solid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xmlns="" val="35519711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
          <p:cNvSpPr txBox="1">
            <a:spLocks noChangeArrowheads="1"/>
          </p:cNvSpPr>
          <p:nvPr/>
        </p:nvSpPr>
        <p:spPr bwMode="auto">
          <a:xfrm>
            <a:off x="2819400" y="191869"/>
            <a:ext cx="2971800" cy="646331"/>
          </a:xfrm>
          <a:prstGeom prst="rect">
            <a:avLst/>
          </a:prstGeom>
          <a:solidFill>
            <a:schemeClr val="accent5">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sz="3600" dirty="0">
                <a:solidFill>
                  <a:prstClr val="black"/>
                </a:solidFill>
                <a:latin typeface="NikoshBAN" pitchFamily="2" charset="0"/>
                <a:cs typeface="NikoshBAN" pitchFamily="2" charset="0"/>
              </a:rPr>
              <a:t>মূল্যায়ন</a:t>
            </a:r>
          </a:p>
        </p:txBody>
      </p:sp>
      <p:sp>
        <p:nvSpPr>
          <p:cNvPr id="33" name="Rectangle 32"/>
          <p:cNvSpPr/>
          <p:nvPr/>
        </p:nvSpPr>
        <p:spPr>
          <a:xfrm>
            <a:off x="533400" y="2514600"/>
            <a:ext cx="7620000" cy="523220"/>
          </a:xfrm>
          <a:prstGeom prst="rect">
            <a:avLst/>
          </a:prstGeom>
          <a:solidFill>
            <a:schemeClr val="tx2">
              <a:lumMod val="40000"/>
              <a:lumOff val="60000"/>
            </a:schemeClr>
          </a:solidFill>
        </p:spPr>
        <p:txBody>
          <a:bodyPr wrap="square">
            <a:spAutoFit/>
          </a:bodyPr>
          <a:lstStyle/>
          <a:p>
            <a:r>
              <a:rPr lang="bn-BD" sz="2800" dirty="0" smtClean="0">
                <a:solidFill>
                  <a:prstClr val="black"/>
                </a:solidFill>
                <a:latin typeface="NikoshBAN" pitchFamily="2" charset="0"/>
                <a:cs typeface="NikoshBAN" pitchFamily="2" charset="0"/>
              </a:rPr>
              <a:t>২।</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উদ্দীপকে জিংক দন্ড  অ্যানোড হিসেবে ব্যবহার করা হয় কেন ? </a:t>
            </a:r>
            <a:endParaRPr lang="en-US" sz="2800" dirty="0"/>
          </a:p>
        </p:txBody>
      </p:sp>
      <p:sp>
        <p:nvSpPr>
          <p:cNvPr id="34" name="Rectangle 33"/>
          <p:cNvSpPr/>
          <p:nvPr/>
        </p:nvSpPr>
        <p:spPr>
          <a:xfrm>
            <a:off x="609600" y="1752600"/>
            <a:ext cx="4876800" cy="523220"/>
          </a:xfrm>
          <a:prstGeom prst="rect">
            <a:avLst/>
          </a:prstGeom>
          <a:solidFill>
            <a:schemeClr val="tx2">
              <a:lumMod val="40000"/>
              <a:lumOff val="60000"/>
            </a:schemeClr>
          </a:solidFill>
        </p:spPr>
        <p:txBody>
          <a:bodyPr wrap="square">
            <a:spAutoFit/>
          </a:bodyPr>
          <a:lstStyle/>
          <a:p>
            <a:r>
              <a:rPr lang="en-US" sz="2800" dirty="0" smtClean="0">
                <a:solidFill>
                  <a:prstClr val="black"/>
                </a:solidFill>
                <a:latin typeface="NikoshBAN" pitchFamily="2" charset="0"/>
                <a:cs typeface="NikoshBAN" pitchFamily="2" charset="0"/>
              </a:rPr>
              <a:t>1</a:t>
            </a:r>
            <a:r>
              <a:rPr lang="bn-BD" sz="2800" dirty="0" smtClean="0">
                <a:solidFill>
                  <a:prstClr val="black"/>
                </a:solidFill>
                <a:latin typeface="NikoshBAN" pitchFamily="2" charset="0"/>
                <a:cs typeface="NikoshBAN" pitchFamily="2" charset="0"/>
              </a:rPr>
              <a:t>।</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তড়িৎ রাসায়নিক কোষ কাকে বলে ?</a:t>
            </a:r>
          </a:p>
        </p:txBody>
      </p:sp>
      <p:sp>
        <p:nvSpPr>
          <p:cNvPr id="5" name="Rectangle 4"/>
          <p:cNvSpPr/>
          <p:nvPr/>
        </p:nvSpPr>
        <p:spPr>
          <a:xfrm>
            <a:off x="457200" y="3210580"/>
            <a:ext cx="7543800" cy="523220"/>
          </a:xfrm>
          <a:prstGeom prst="rect">
            <a:avLst/>
          </a:prstGeom>
          <a:solidFill>
            <a:schemeClr val="tx2">
              <a:lumMod val="40000"/>
              <a:lumOff val="60000"/>
            </a:schemeClr>
          </a:solidFill>
        </p:spPr>
        <p:txBody>
          <a:bodyPr wrap="square">
            <a:spAutoFit/>
          </a:bodyPr>
          <a:lstStyle/>
          <a:p>
            <a:r>
              <a:rPr lang="bn-BD" sz="2800" dirty="0" smtClean="0">
                <a:latin typeface="NikoshBAN" pitchFamily="2" charset="0"/>
                <a:cs typeface="NikoshBAN" pitchFamily="2" charset="0"/>
              </a:rPr>
              <a:t>৩। একটি ড্রাই সেল ব্যাটারী তৈরির উপকরণগুলোর নাম উল্লেখ কর?</a:t>
            </a:r>
            <a:endParaRPr lang="en-US" sz="2800" dirty="0"/>
          </a:p>
        </p:txBody>
      </p:sp>
    </p:spTree>
    <p:extLst>
      <p:ext uri="{BB962C8B-B14F-4D97-AF65-F5344CB8AC3E}">
        <p14:creationId xmlns:p14="http://schemas.microsoft.com/office/powerpoint/2010/main" xmlns="" val="6430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ppt_x-.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34"/>
                                        </p:tgtEl>
                                        <p:attrNameLst>
                                          <p:attrName>ppt_x</p:attrName>
                                        </p:attrNameLst>
                                      </p:cBhvr>
                                      <p:tavLst>
                                        <p:tav tm="0">
                                          <p:val>
                                            <p:strVal val="ppt_x"/>
                                          </p:val>
                                        </p:tav>
                                        <p:tav tm="100000">
                                          <p:val>
                                            <p:strVal val="ppt_x-.2"/>
                                          </p:val>
                                        </p:tav>
                                      </p:tavLst>
                                    </p:anim>
                                    <p:anim calcmode="lin" valueType="num">
                                      <p:cBhvr>
                                        <p:cTn id="14" dur="1000"/>
                                        <p:tgtEl>
                                          <p:spTgt spid="34"/>
                                        </p:tgtEl>
                                        <p:attrNameLst>
                                          <p:attrName>ppt_y</p:attrName>
                                        </p:attrNameLst>
                                      </p:cBhvr>
                                      <p:tavLst>
                                        <p:tav tm="0">
                                          <p:val>
                                            <p:strVal val="ppt_y"/>
                                          </p:val>
                                        </p:tav>
                                        <p:tav tm="100000">
                                          <p:val>
                                            <p:strVal val="ppt_y"/>
                                          </p:val>
                                        </p:tav>
                                      </p:tavLst>
                                    </p:anim>
                                    <p:animEffect transition="out" filter="fade">
                                      <p:cBhvr>
                                        <p:cTn id="15" dur="1000"/>
                                        <p:tgtEl>
                                          <p:spTgt spid="34"/>
                                        </p:tgtEl>
                                      </p:cBhvr>
                                    </p:animEffect>
                                    <p:set>
                                      <p:cBhvr>
                                        <p:cTn id="16" dur="1" fill="hold">
                                          <p:stCondLst>
                                            <p:cond delay="999"/>
                                          </p:stCondLst>
                                        </p:cTn>
                                        <p:tgtEl>
                                          <p:spTgt spid="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ppt_x</p:attrName>
                                        </p:attrNameLst>
                                      </p:cBhvr>
                                      <p:tavLst>
                                        <p:tav tm="0">
                                          <p:val>
                                            <p:strVal val="#ppt_x-.2"/>
                                          </p:val>
                                        </p:tav>
                                        <p:tav tm="100000">
                                          <p:val>
                                            <p:strVal val="#ppt_x"/>
                                          </p:val>
                                        </p:tav>
                                      </p:tavLst>
                                    </p:anim>
                                    <p:anim calcmode="lin" valueType="num">
                                      <p:cBhvr>
                                        <p:cTn id="2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4"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743200" y="685800"/>
            <a:ext cx="3505200" cy="646113"/>
          </a:xfrm>
          <a:prstGeom prst="rect">
            <a:avLst/>
          </a:prstGeom>
          <a:solidFill>
            <a:schemeClr val="accent5">
              <a:lumMod val="40000"/>
              <a:lumOff val="60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3600" dirty="0">
                <a:solidFill>
                  <a:schemeClr val="tx1"/>
                </a:solidFill>
                <a:latin typeface="NikoshBAN" pitchFamily="2" charset="0"/>
                <a:cs typeface="NikoshBAN" pitchFamily="2" charset="0"/>
              </a:rPr>
              <a:t>বাড়ির কাজ</a:t>
            </a:r>
          </a:p>
        </p:txBody>
      </p:sp>
      <p:sp>
        <p:nvSpPr>
          <p:cNvPr id="7171" name="TextBox 2"/>
          <p:cNvSpPr txBox="1">
            <a:spLocks noChangeArrowheads="1"/>
          </p:cNvSpPr>
          <p:nvPr/>
        </p:nvSpPr>
        <p:spPr bwMode="auto">
          <a:xfrm>
            <a:off x="762000" y="2133600"/>
            <a:ext cx="7696200" cy="2400657"/>
          </a:xfrm>
          <a:prstGeom prst="rect">
            <a:avLst/>
          </a:prstGeom>
          <a:solidFill>
            <a:schemeClr val="accent3">
              <a:lumMod val="40000"/>
              <a:lumOff val="60000"/>
            </a:schemeClr>
          </a:solidFill>
          <a:ln w="9525">
            <a:noFill/>
            <a:miter lim="800000"/>
            <a:headEnd/>
            <a:tailEnd/>
          </a:ln>
          <a:scene3d>
            <a:camera prst="orthographicFront"/>
            <a:lightRig rig="threePt" dir="t"/>
          </a:scene3d>
          <a:sp3d>
            <a:bevelT prst="relaxedInset"/>
          </a:sp3d>
        </p:spPr>
        <p:txBody>
          <a:bodyPr wrap="square" lIns="365760" tIns="457200" rIns="457200" bIns="457200">
            <a:spAutoFit/>
          </a:bodyPr>
          <a:lstStyle/>
          <a:p>
            <a:pPr algn="just">
              <a:defRPr/>
            </a:pPr>
            <a:r>
              <a:rPr lang="bn-BD" sz="3200" dirty="0" smtClean="0">
                <a:latin typeface="NikoshBAN" pitchFamily="2" charset="0"/>
                <a:cs typeface="NikoshBAN" pitchFamily="2" charset="0"/>
              </a:rPr>
              <a:t>১.তড়ি</a:t>
            </a:r>
            <a:r>
              <a:rPr lang="en-US" sz="3200" dirty="0" smtClean="0">
                <a:latin typeface="NikoshBAN" pitchFamily="2" charset="0"/>
                <a:cs typeface="NikoshBAN" pitchFamily="2" charset="0"/>
              </a:rPr>
              <a:t>ৎ</a:t>
            </a:r>
            <a:r>
              <a:rPr lang="bn-BD" sz="3200" dirty="0" smtClean="0">
                <a:latin typeface="NikoshBAN" pitchFamily="2" charset="0"/>
                <a:cs typeface="NikoshBAN" pitchFamily="2" charset="0"/>
              </a:rPr>
              <a:t>দ্বার হিসেবে </a:t>
            </a:r>
            <a:r>
              <a:rPr lang="en-US" sz="3200" dirty="0" smtClean="0">
                <a:latin typeface="NikoshBAN" pitchFamily="2" charset="0"/>
                <a:cs typeface="NikoshBAN" pitchFamily="2" charset="0"/>
              </a:rPr>
              <a:t>Fe </a:t>
            </a:r>
            <a:r>
              <a:rPr lang="bn-BD" sz="3200" dirty="0" smtClean="0">
                <a:latin typeface="NikoshBAN" pitchFamily="2" charset="0"/>
                <a:cs typeface="NikoshBAN" pitchFamily="2" charset="0"/>
              </a:rPr>
              <a:t>ও </a:t>
            </a:r>
            <a:r>
              <a:rPr lang="en-US" sz="3200" dirty="0" smtClean="0">
                <a:latin typeface="NikoshBAN" pitchFamily="2" charset="0"/>
                <a:cs typeface="NikoshBAN" pitchFamily="2" charset="0"/>
              </a:rPr>
              <a:t>Ni </a:t>
            </a:r>
            <a:r>
              <a:rPr lang="bn-BD" sz="3200" dirty="0" smtClean="0">
                <a:latin typeface="NikoshBAN" pitchFamily="2" charset="0"/>
                <a:cs typeface="NikoshBAN" pitchFamily="2" charset="0"/>
              </a:rPr>
              <a:t>ব্যবহার করে গঠিত ডেনিয়েল</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কোষের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চিত্র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অংকন </a:t>
            </a:r>
            <a:r>
              <a:rPr lang="bn-BD" sz="3200" dirty="0">
                <a:latin typeface="NikoshBAN" pitchFamily="2" charset="0"/>
                <a:cs typeface="NikoshBAN" pitchFamily="2" charset="0"/>
              </a:rPr>
              <a:t>করে</a:t>
            </a:r>
            <a:r>
              <a:rPr lang="en-US" sz="3200" dirty="0">
                <a:latin typeface="NikoshBAN" pitchFamily="2" charset="0"/>
                <a:cs typeface="NikoshBAN" pitchFamily="2" charset="0"/>
              </a:rPr>
              <a:t> বিভি</a:t>
            </a:r>
            <a:r>
              <a:rPr lang="bn-BD" sz="3200" dirty="0">
                <a:latin typeface="NikoshBAN" pitchFamily="2" charset="0"/>
                <a:cs typeface="NikoshBAN" pitchFamily="2" charset="0"/>
              </a:rPr>
              <a:t>ন্ন অংশ </a:t>
            </a:r>
            <a:r>
              <a:rPr lang="bn-BD" sz="3200" dirty="0" smtClean="0">
                <a:latin typeface="NikoshBAN" pitchFamily="2" charset="0"/>
                <a:cs typeface="NikoshBAN" pitchFamily="2" charset="0"/>
              </a:rPr>
              <a:t>চি</a:t>
            </a:r>
            <a:r>
              <a:rPr lang="en-US" sz="3200" dirty="0" smtClean="0">
                <a:latin typeface="NikoshBAN" pitchFamily="2" charset="0"/>
                <a:cs typeface="NikoshBAN" pitchFamily="2" charset="0"/>
              </a:rPr>
              <a:t>হ্নি</a:t>
            </a:r>
            <a:r>
              <a:rPr lang="bn-BD" sz="3200" dirty="0" smtClean="0">
                <a:latin typeface="NikoshBAN" pitchFamily="2" charset="0"/>
                <a:cs typeface="NikoshBAN" pitchFamily="2" charset="0"/>
              </a:rPr>
              <a:t>ত 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বিশ্লেষন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আনবে</a:t>
            </a:r>
            <a:r>
              <a:rPr lang="en-US" sz="3200" dirty="0" smtClean="0">
                <a:latin typeface="NikoshBAN" pitchFamily="2" charset="0"/>
                <a:cs typeface="NikoshBAN" pitchFamily="2" charset="0"/>
              </a:rPr>
              <a:t>।</a:t>
            </a:r>
          </a:p>
        </p:txBody>
      </p:sp>
    </p:spTree>
    <p:extLst>
      <p:ext uri="{BB962C8B-B14F-4D97-AF65-F5344CB8AC3E}">
        <p14:creationId xmlns:p14="http://schemas.microsoft.com/office/powerpoint/2010/main" xmlns="" val="1669002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27337"/>
            <a:ext cx="4953000" cy="1015663"/>
          </a:xfrm>
          <a:prstGeom prst="rect">
            <a:avLst/>
          </a:prstGeom>
          <a:solidFill>
            <a:srgbClr val="00B0F0"/>
          </a:solidFill>
          <a:ln w="19050">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6000" b="1" dirty="0" smtClean="0">
                <a:latin typeface="NikoshBAN" pitchFamily="2" charset="0"/>
                <a:cs typeface="NikoshBAN" pitchFamily="2" charset="0"/>
              </a:rPr>
              <a:t>ধন্যবাদ</a:t>
            </a:r>
            <a:endParaRPr lang="en-US" sz="6000" b="1" dirty="0">
              <a:latin typeface="NikoshBAN" pitchFamily="2" charset="0"/>
              <a:cs typeface="NikoshBAN" pitchFamily="2" charset="0"/>
            </a:endParaRPr>
          </a:p>
        </p:txBody>
      </p:sp>
      <p:pic>
        <p:nvPicPr>
          <p:cNvPr id="4" name="Picture 3" descr="Cu_Zn_cell.jpg"/>
          <p:cNvPicPr>
            <a:picLocks noChangeAspect="1"/>
          </p:cNvPicPr>
          <p:nvPr/>
        </p:nvPicPr>
        <p:blipFill>
          <a:blip r:embed="rId2" cstate="print"/>
          <a:stretch>
            <a:fillRect/>
          </a:stretch>
        </p:blipFill>
        <p:spPr>
          <a:xfrm>
            <a:off x="1066800" y="1219200"/>
            <a:ext cx="7239000" cy="542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যাঁর নির্দেশনা, পরামর্শ ও তত্ত্বাবধানে এই মডেল কন্টেন্ট সমৃদ্ধ এরা হলেন-</a:t>
            </a:r>
          </a:p>
          <a:p>
            <a:r>
              <a:rPr lang="bn-BD" sz="3200" dirty="0" smtClean="0">
                <a:latin typeface="NikoshBAN" pitchFamily="2" charset="0"/>
                <a:cs typeface="NikoshBAN" pitchFamily="2" charset="0"/>
              </a:rPr>
              <a:t>জনাব সামসুদ্দিন আহমেদ তালুকদার </a:t>
            </a:r>
            <a:endParaRPr lang="bn-BD" sz="2400" dirty="0" smtClean="0">
              <a:latin typeface="NikoshBAN" pitchFamily="2" charset="0"/>
              <a:cs typeface="NikoshBAN" pitchFamily="2" charset="0"/>
            </a:endParaRPr>
          </a:p>
          <a:p>
            <a:r>
              <a:rPr lang="bn-BD" sz="2000" dirty="0" smtClean="0">
                <a:latin typeface="NikoshBAN" pitchFamily="2" charset="0"/>
                <a:cs typeface="NikoshBAN" pitchFamily="2" charset="0"/>
              </a:rPr>
              <a:t>                                        শিক্ষক প্রশিক্ষক, টিটিসি, কুমিল্লা।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304800"/>
            <a:ext cx="4114800" cy="923330"/>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grpSp>
        <p:nvGrpSpPr>
          <p:cNvPr id="8" name="Group 7"/>
          <p:cNvGrpSpPr/>
          <p:nvPr/>
        </p:nvGrpSpPr>
        <p:grpSpPr>
          <a:xfrm>
            <a:off x="838200" y="1447800"/>
            <a:ext cx="7543800" cy="4953000"/>
            <a:chOff x="990600" y="1447800"/>
            <a:chExt cx="7543800" cy="495300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0600" y="1447800"/>
              <a:ext cx="7508686" cy="4953000"/>
            </a:xfrm>
            <a:prstGeom prst="rect">
              <a:avLst/>
            </a:prstGeom>
          </p:spPr>
        </p:pic>
        <p:sp>
          <p:nvSpPr>
            <p:cNvPr id="7" name="Rectangle 6"/>
            <p:cNvSpPr/>
            <p:nvPr/>
          </p:nvSpPr>
          <p:spPr>
            <a:xfrm>
              <a:off x="1066800" y="1447800"/>
              <a:ext cx="7467600" cy="1143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80999" y="381000"/>
            <a:ext cx="8305801" cy="5943600"/>
            <a:chOff x="380999" y="381000"/>
            <a:chExt cx="7848601" cy="5943600"/>
          </a:xfrm>
        </p:grpSpPr>
        <p:sp>
          <p:nvSpPr>
            <p:cNvPr id="16" name="Rounded Rectangle 15"/>
            <p:cNvSpPr/>
            <p:nvPr/>
          </p:nvSpPr>
          <p:spPr>
            <a:xfrm>
              <a:off x="380999" y="3276600"/>
              <a:ext cx="4038601" cy="30480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1" y="3200400"/>
              <a:ext cx="3581399" cy="31242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অষ্টম</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16200000" flipH="1">
              <a:off x="3090333" y="4758267"/>
              <a:ext cx="2819400" cy="846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a14="http://schemas.microsoft.com/office/drawing/2010/main" xmlns=""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T0506005100-00B.gif"/>
          <p:cNvPicPr>
            <a:picLocks noChangeAspect="1"/>
          </p:cNvPicPr>
          <p:nvPr/>
        </p:nvPicPr>
        <p:blipFill>
          <a:blip r:embed="rId3" cstate="print"/>
          <a:stretch>
            <a:fillRect/>
          </a:stretch>
        </p:blipFill>
        <p:spPr>
          <a:xfrm>
            <a:off x="228600" y="952500"/>
            <a:ext cx="4190999"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umblr_l08q1bpqjh1qb7evco1_500.gif"/>
          <p:cNvPicPr>
            <a:picLocks noChangeAspect="1"/>
          </p:cNvPicPr>
          <p:nvPr/>
        </p:nvPicPr>
        <p:blipFill>
          <a:blip r:embed="rId4"/>
          <a:stretch>
            <a:fillRect/>
          </a:stretch>
        </p:blipFill>
        <p:spPr>
          <a:xfrm>
            <a:off x="4563266" y="990600"/>
            <a:ext cx="427593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ar.gif"/>
          <p:cNvPicPr>
            <a:picLocks noChangeAspect="1"/>
          </p:cNvPicPr>
          <p:nvPr/>
        </p:nvPicPr>
        <p:blipFill>
          <a:blip r:embed="rId5"/>
          <a:stretch>
            <a:fillRect/>
          </a:stretch>
        </p:blipFill>
        <p:spPr>
          <a:xfrm>
            <a:off x="3733800" y="3657600"/>
            <a:ext cx="5181600" cy="2116738"/>
          </a:xfrm>
          <a:prstGeom prst="rect">
            <a:avLst/>
          </a:prstGeom>
        </p:spPr>
      </p:pic>
      <p:sp>
        <p:nvSpPr>
          <p:cNvPr id="5" name="TextBox 4"/>
          <p:cNvSpPr txBox="1"/>
          <p:nvPr/>
        </p:nvSpPr>
        <p:spPr>
          <a:xfrm>
            <a:off x="2971800" y="5867400"/>
            <a:ext cx="3657600" cy="523220"/>
          </a:xfrm>
          <a:prstGeom prst="rect">
            <a:avLst/>
          </a:prstGeom>
          <a:noFill/>
        </p:spPr>
        <p:txBody>
          <a:bodyPr wrap="square" rtlCol="0">
            <a:spAutoFit/>
          </a:bodyPr>
          <a:lstStyle/>
          <a:p>
            <a:r>
              <a:rPr lang="bn-BD" sz="2800" dirty="0" smtClean="0">
                <a:latin typeface="NikoshBAN" pitchFamily="2" charset="0"/>
                <a:cs typeface="NikoshBAN" pitchFamily="2" charset="0"/>
              </a:rPr>
              <a:t>এগুলো চালাতে কী প্রয়োজন?</a:t>
            </a:r>
            <a:endParaRPr lang="en-US" sz="2800" dirty="0">
              <a:latin typeface="NikoshBAN" pitchFamily="2" charset="0"/>
              <a:cs typeface="NikoshBAN" pitchFamily="2" charset="0"/>
            </a:endParaRPr>
          </a:p>
        </p:txBody>
      </p:sp>
      <p:sp>
        <p:nvSpPr>
          <p:cNvPr id="6" name="TextBox 5"/>
          <p:cNvSpPr txBox="1"/>
          <p:nvPr/>
        </p:nvSpPr>
        <p:spPr>
          <a:xfrm>
            <a:off x="3276600" y="59436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মধ্যে কী থাকে?</a:t>
            </a:r>
            <a:endParaRPr lang="en-US" sz="2800" dirty="0">
              <a:latin typeface="NikoshBAN" pitchFamily="2" charset="0"/>
              <a:cs typeface="NikoshBAN" pitchFamily="2" charset="0"/>
            </a:endParaRPr>
          </a:p>
        </p:txBody>
      </p:sp>
      <p:sp>
        <p:nvSpPr>
          <p:cNvPr id="7" name="TextBox 6"/>
          <p:cNvSpPr txBox="1"/>
          <p:nvPr/>
        </p:nvSpPr>
        <p:spPr>
          <a:xfrm>
            <a:off x="1752600" y="5867400"/>
            <a:ext cx="6324600" cy="523220"/>
          </a:xfrm>
          <a:prstGeom prst="rect">
            <a:avLst/>
          </a:prstGeom>
          <a:noFill/>
        </p:spPr>
        <p:txBody>
          <a:bodyPr wrap="square" rtlCol="0">
            <a:spAutoFit/>
          </a:bodyPr>
          <a:lstStyle/>
          <a:p>
            <a:r>
              <a:rPr lang="bn-BD" sz="2800" dirty="0" smtClean="0">
                <a:latin typeface="NikoshBAN" pitchFamily="2" charset="0"/>
                <a:cs typeface="NikoshBAN" pitchFamily="2" charset="0"/>
              </a:rPr>
              <a:t>রাসায়নিক শক্তিকে কোন শক্তিতে রুপান্তরিত করা হচ্ছে?</a:t>
            </a:r>
            <a:endParaRPr lang="en-US" sz="2800" dirty="0">
              <a:latin typeface="NikoshBAN" pitchFamily="2" charset="0"/>
              <a:cs typeface="NikoshBAN" pitchFamily="2" charset="0"/>
            </a:endParaRPr>
          </a:p>
        </p:txBody>
      </p:sp>
      <p:sp>
        <p:nvSpPr>
          <p:cNvPr id="8" name="TextBox 7"/>
          <p:cNvSpPr txBox="1"/>
          <p:nvPr/>
        </p:nvSpPr>
        <p:spPr>
          <a:xfrm>
            <a:off x="2057400" y="253425"/>
            <a:ext cx="4648200" cy="584775"/>
          </a:xfrm>
          <a:prstGeom prst="rect">
            <a:avLst/>
          </a:prstGeom>
          <a:solidFill>
            <a:srgbClr val="00B0F0"/>
          </a:solidFill>
        </p:spPr>
        <p:txBody>
          <a:bodyPr wrap="square" rtlCol="0">
            <a:spAutoFit/>
          </a:bodyPr>
          <a:lstStyle/>
          <a:p>
            <a:pPr algn="ctr"/>
            <a:r>
              <a:rPr lang="en-US" sz="3200" dirty="0" err="1"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fill="hold" nodeType="clickEffect">
                                  <p:stCondLst>
                                    <p:cond delay="0"/>
                                  </p:stCondLst>
                                  <p:childTnLst>
                                    <p:animMotion origin="layout" path="M 3.33333E-6 4.79769E-6 L -0.575 0.00138 " pathEditMode="relative" rAng="0" ptsTypes="AA">
                                      <p:cBhvr>
                                        <p:cTn id="6" dur="5000" fill="hold"/>
                                        <p:tgtEl>
                                          <p:spTgt spid="4"/>
                                        </p:tgtEl>
                                        <p:attrNameLst>
                                          <p:attrName>ppt_x</p:attrName>
                                          <p:attrName>ppt_y</p:attrName>
                                        </p:attrNameLst>
                                      </p:cBhvr>
                                      <p:rCtr x="-287" y="1"/>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ppt_x-.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772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400" dirty="0" smtClean="0">
                <a:latin typeface="NikoshBAN" pitchFamily="2" charset="0"/>
                <a:cs typeface="NikoshBAN" pitchFamily="2" charset="0"/>
              </a:rPr>
              <a:t>ড্রাই সেলের গঠন ও ইলেক্ট্রন স্থানান্তরের কৌশল</a:t>
            </a:r>
            <a:endParaRPr lang="en-US" sz="4400" dirty="0">
              <a:latin typeface="NikoshBAN" pitchFamily="2" charset="0"/>
              <a:cs typeface="NikoshBAN" pitchFamily="2" charset="0"/>
            </a:endParaRPr>
          </a:p>
        </p:txBody>
      </p:sp>
      <p:pic>
        <p:nvPicPr>
          <p:cNvPr id="3" name="Picture 2" descr="betary2.jpg"/>
          <p:cNvPicPr>
            <a:picLocks noChangeAspect="1"/>
          </p:cNvPicPr>
          <p:nvPr/>
        </p:nvPicPr>
        <p:blipFill>
          <a:blip r:embed="rId3"/>
          <a:srcRect t="1929" r="8926"/>
          <a:stretch>
            <a:fillRect/>
          </a:stretch>
        </p:blipFill>
        <p:spPr>
          <a:xfrm rot="17101223">
            <a:off x="3162733" y="1845136"/>
            <a:ext cx="3821244" cy="4114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2743200" cy="707886"/>
          </a:xfrm>
          <a:prstGeom prst="rect">
            <a:avLst/>
          </a:prstGeom>
          <a:solidFill>
            <a:schemeClr val="accent5">
              <a:lumMod val="60000"/>
              <a:lumOff val="40000"/>
            </a:schemeClr>
          </a:solidFill>
          <a:ln w="38100">
            <a:solidFill>
              <a:srgbClr val="FF0000"/>
            </a:solidFill>
          </a:ln>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457200" y="1905000"/>
            <a:ext cx="8382000" cy="2246769"/>
          </a:xfrm>
          <a:prstGeom prst="rect">
            <a:avLst/>
          </a:prstGeom>
          <a:solidFill>
            <a:schemeClr val="accent3">
              <a:lumMod val="40000"/>
              <a:lumOff val="60000"/>
            </a:schemeClr>
          </a:solidFill>
          <a:ln w="12700">
            <a:solidFill>
              <a:srgbClr val="FF0000"/>
            </a:solidFill>
          </a:ln>
        </p:spPr>
        <p:txBody>
          <a:bodyPr wrap="square" rtlCol="0">
            <a:spAutoFit/>
          </a:bodyPr>
          <a:lstStyle/>
          <a:p>
            <a:r>
              <a:rPr lang="bn-BD" sz="2800" dirty="0" smtClean="0">
                <a:latin typeface="NikoshBAN" pitchFamily="2" charset="0"/>
                <a:cs typeface="NikoshBAN" pitchFamily="2" charset="0"/>
              </a:rPr>
              <a:t>এই পাঠ শেষে শিক্ষার্থীরা---</a:t>
            </a:r>
          </a:p>
          <a:p>
            <a:r>
              <a:rPr lang="bn-BD" sz="2800" dirty="0" smtClean="0">
                <a:latin typeface="NikoshBAN" pitchFamily="2" charset="0"/>
                <a:cs typeface="NikoshBAN" pitchFamily="2" charset="0"/>
              </a:rPr>
              <a:t>১। ড্রাই সেল ব্যাটারীর গঠন বর্ণনা করতে পারবে।</a:t>
            </a:r>
          </a:p>
          <a:p>
            <a:r>
              <a:rPr lang="bn-BD" sz="2800" dirty="0" smtClean="0">
                <a:latin typeface="NikoshBAN" pitchFamily="2" charset="0"/>
                <a:cs typeface="NikoshBAN" pitchFamily="2" charset="0"/>
              </a:rPr>
              <a:t>২। ব্যাটারীতে ইলেকট্রন স্থানান্তরের কৌশল বিক্রিয়াসহ ব্যাখ্যা করতে পারবে।</a:t>
            </a:r>
          </a:p>
          <a:p>
            <a:r>
              <a:rPr lang="bn-BD" sz="2800" dirty="0" smtClean="0">
                <a:latin typeface="NikoshBAN" pitchFamily="2" charset="0"/>
                <a:cs typeface="NikoshBAN" pitchFamily="2" charset="0"/>
              </a:rPr>
              <a:t>৩। একটি ড্রাই সেল কিছু দিন পর আর কাজ না করার কারণ ব্যাখ্যা করতে</a:t>
            </a:r>
          </a:p>
          <a:p>
            <a:r>
              <a:rPr lang="bn-BD" sz="2800" dirty="0" smtClean="0">
                <a:latin typeface="NikoshBAN" pitchFamily="2" charset="0"/>
                <a:cs typeface="NikoshBAN" pitchFamily="2" charset="0"/>
              </a:rPr>
              <a:t>     পারবে।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ttary.jpg"/>
          <p:cNvPicPr>
            <a:picLocks noChangeAspect="1"/>
          </p:cNvPicPr>
          <p:nvPr/>
        </p:nvPicPr>
        <p:blipFill>
          <a:blip r:embed="rId2"/>
          <a:stretch>
            <a:fillRect/>
          </a:stretch>
        </p:blipFill>
        <p:spPr>
          <a:xfrm>
            <a:off x="1905000" y="1066800"/>
            <a:ext cx="5257800" cy="5257800"/>
          </a:xfrm>
          <a:prstGeom prst="rect">
            <a:avLst/>
          </a:prstGeom>
        </p:spPr>
      </p:pic>
      <p:sp>
        <p:nvSpPr>
          <p:cNvPr id="3" name="TextBox 2"/>
          <p:cNvSpPr txBox="1"/>
          <p:nvPr/>
        </p:nvSpPr>
        <p:spPr>
          <a:xfrm>
            <a:off x="2667000" y="533400"/>
            <a:ext cx="3200400" cy="584775"/>
          </a:xfrm>
          <a:prstGeom prst="rect">
            <a:avLst/>
          </a:prstGeom>
          <a:solidFill>
            <a:schemeClr val="accent5">
              <a:lumMod val="20000"/>
              <a:lumOff val="80000"/>
            </a:schemeClr>
          </a:solidFill>
        </p:spPr>
        <p:txBody>
          <a:bodyPr wrap="square" rtlCol="0">
            <a:spAutoFit/>
          </a:bodyPr>
          <a:lstStyle/>
          <a:p>
            <a:pPr algn="ctr"/>
            <a:r>
              <a:rPr lang="bn-BD" sz="3200" dirty="0" smtClean="0">
                <a:latin typeface="NikoshBAN" pitchFamily="2" charset="0"/>
                <a:cs typeface="NikoshBAN" pitchFamily="2" charset="0"/>
              </a:rPr>
              <a:t>এগুলো কী?</a:t>
            </a:r>
            <a:endParaRPr lang="en-US" sz="3200" dirty="0">
              <a:latin typeface="NikoshBAN" pitchFamily="2" charset="0"/>
              <a:cs typeface="NikoshBAN" pitchFamily="2" charset="0"/>
            </a:endParaRPr>
          </a:p>
        </p:txBody>
      </p:sp>
      <p:sp>
        <p:nvSpPr>
          <p:cNvPr id="4" name="TextBox 3"/>
          <p:cNvSpPr txBox="1"/>
          <p:nvPr/>
        </p:nvSpPr>
        <p:spPr>
          <a:xfrm>
            <a:off x="2895600" y="58674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মধ্যে কী থাকে?</a:t>
            </a:r>
            <a:endParaRPr lang="en-US" sz="2800" dirty="0">
              <a:latin typeface="NikoshBAN" pitchFamily="2" charset="0"/>
              <a:cs typeface="NikoshBAN" pitchFamily="2" charset="0"/>
            </a:endParaRPr>
          </a:p>
        </p:txBody>
      </p:sp>
      <p:sp>
        <p:nvSpPr>
          <p:cNvPr id="5" name="TextBox 4"/>
          <p:cNvSpPr txBox="1"/>
          <p:nvPr/>
        </p:nvSpPr>
        <p:spPr>
          <a:xfrm>
            <a:off x="762000" y="5410200"/>
            <a:ext cx="7848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 তৈরি করতে কী কী উপকরণ লাগে তোমরা কী তা জানো?</a:t>
            </a:r>
            <a:endParaRPr lang="en-US" sz="2800" dirty="0">
              <a:latin typeface="NikoshBAN" pitchFamily="2" charset="0"/>
              <a:cs typeface="NikoshBAN" pitchFamily="2" charset="0"/>
            </a:endParaRPr>
          </a:p>
        </p:txBody>
      </p:sp>
      <p:sp>
        <p:nvSpPr>
          <p:cNvPr id="6" name="TextBox 5"/>
          <p:cNvSpPr txBox="1"/>
          <p:nvPr/>
        </p:nvSpPr>
        <p:spPr>
          <a:xfrm>
            <a:off x="2743200" y="5867400"/>
            <a:ext cx="3276600" cy="523220"/>
          </a:xfrm>
          <a:prstGeom prst="rect">
            <a:avLst/>
          </a:prstGeom>
          <a:noFill/>
        </p:spPr>
        <p:txBody>
          <a:bodyPr wrap="square" rtlCol="0">
            <a:spAutoFit/>
          </a:bodyPr>
          <a:lstStyle/>
          <a:p>
            <a:r>
              <a:rPr lang="bn-BD" sz="2800" dirty="0" smtClean="0">
                <a:latin typeface="NikoshBAN" pitchFamily="2" charset="0"/>
                <a:cs typeface="NikoshBAN" pitchFamily="2" charset="0"/>
              </a:rPr>
              <a:t>ব্যাটারীর শক্তি কীঅফুরন্ত?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8600" y="1295400"/>
            <a:ext cx="2743200" cy="4114800"/>
            <a:chOff x="228600" y="1295400"/>
            <a:chExt cx="2743200" cy="4114800"/>
          </a:xfrm>
        </p:grpSpPr>
        <p:sp>
          <p:nvSpPr>
            <p:cNvPr id="2" name="Can 1"/>
            <p:cNvSpPr/>
            <p:nvPr/>
          </p:nvSpPr>
          <p:spPr>
            <a:xfrm>
              <a:off x="228600" y="1295400"/>
              <a:ext cx="2743200" cy="4114800"/>
            </a:xfrm>
            <a:prstGeom prst="ca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4" name="TextBox 3"/>
            <p:cNvSpPr txBox="1"/>
            <p:nvPr/>
          </p:nvSpPr>
          <p:spPr>
            <a:xfrm>
              <a:off x="609600" y="4495800"/>
              <a:ext cx="1828800" cy="461665"/>
            </a:xfrm>
            <a:prstGeom prst="rect">
              <a:avLst/>
            </a:prstGeom>
            <a:noFill/>
          </p:spPr>
          <p:txBody>
            <a:bodyPr wrap="square" rtlCol="0">
              <a:spAutoFit/>
            </a:bodyPr>
            <a:lstStyle/>
            <a:p>
              <a:r>
                <a:rPr lang="bn-BD" sz="2400" dirty="0" smtClean="0">
                  <a:latin typeface="NikoshBAN" pitchFamily="2" charset="0"/>
                  <a:cs typeface="NikoshBAN" pitchFamily="2" charset="0"/>
                </a:rPr>
                <a:t>জিংকের কৌটা</a:t>
              </a:r>
              <a:endParaRPr lang="en-US" sz="2400" dirty="0">
                <a:latin typeface="NikoshBAN" pitchFamily="2" charset="0"/>
                <a:cs typeface="NikoshBAN" pitchFamily="2" charset="0"/>
              </a:endParaRPr>
            </a:p>
          </p:txBody>
        </p:sp>
      </p:grpSp>
      <p:grpSp>
        <p:nvGrpSpPr>
          <p:cNvPr id="11" name="Group 10"/>
          <p:cNvGrpSpPr/>
          <p:nvPr/>
        </p:nvGrpSpPr>
        <p:grpSpPr>
          <a:xfrm>
            <a:off x="2895600" y="452735"/>
            <a:ext cx="3352800" cy="4347865"/>
            <a:chOff x="3810000" y="990600"/>
            <a:chExt cx="3352800" cy="4347865"/>
          </a:xfrm>
        </p:grpSpPr>
        <p:sp>
          <p:nvSpPr>
            <p:cNvPr id="3" name="Minus 2"/>
            <p:cNvSpPr/>
            <p:nvPr/>
          </p:nvSpPr>
          <p:spPr>
            <a:xfrm rot="5400000">
              <a:off x="2552700" y="2247900"/>
              <a:ext cx="4343400" cy="1828800"/>
            </a:xfrm>
            <a:prstGeom prst="mathMinus">
              <a:avLst/>
            </a:prstGeom>
            <a:solidFill>
              <a:schemeClr val="tx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953000" y="23622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0" y="2057400"/>
              <a:ext cx="1828800" cy="707886"/>
            </a:xfrm>
            <a:prstGeom prst="rect">
              <a:avLst/>
            </a:prstGeom>
            <a:noFill/>
          </p:spPr>
          <p:txBody>
            <a:bodyPr wrap="square" rtlCol="0">
              <a:spAutoFit/>
            </a:bodyPr>
            <a:lstStyle/>
            <a:p>
              <a:r>
                <a:rPr lang="bn-BD" sz="2000" dirty="0" smtClean="0">
                  <a:latin typeface="NikoshBAN" pitchFamily="2" charset="0"/>
                  <a:cs typeface="NikoshBAN" pitchFamily="2" charset="0"/>
                </a:rPr>
                <a:t>ম্যাঙ্গানিজ ডাই অক্সাইড এর আবরণ</a:t>
              </a:r>
              <a:endParaRPr lang="en-US" sz="2000" dirty="0">
                <a:latin typeface="NikoshBAN" pitchFamily="2" charset="0"/>
                <a:cs typeface="NikoshBAN" pitchFamily="2" charset="0"/>
              </a:endParaRPr>
            </a:p>
          </p:txBody>
        </p:sp>
        <p:sp>
          <p:nvSpPr>
            <p:cNvPr id="8" name="TextBox 7"/>
            <p:cNvSpPr txBox="1"/>
            <p:nvPr/>
          </p:nvSpPr>
          <p:spPr>
            <a:xfrm>
              <a:off x="4114800" y="4876800"/>
              <a:ext cx="13716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কার্বন দন্ড</a:t>
              </a:r>
              <a:endParaRPr lang="en-US" sz="2400" dirty="0">
                <a:latin typeface="NikoshBAN" pitchFamily="2" charset="0"/>
                <a:cs typeface="NikoshBAN" pitchFamily="2" charset="0"/>
              </a:endParaRPr>
            </a:p>
          </p:txBody>
        </p:sp>
      </p:grpSp>
      <p:grpSp>
        <p:nvGrpSpPr>
          <p:cNvPr id="13" name="Group 12"/>
          <p:cNvGrpSpPr/>
          <p:nvPr/>
        </p:nvGrpSpPr>
        <p:grpSpPr>
          <a:xfrm>
            <a:off x="6324600" y="1138535"/>
            <a:ext cx="2362200" cy="2366665"/>
            <a:chOff x="6324600" y="2895600"/>
            <a:chExt cx="2362200" cy="2366665"/>
          </a:xfrm>
        </p:grpSpPr>
        <p:pic>
          <p:nvPicPr>
            <p:cNvPr id="9" name="Picture 8" descr="Ammonium chloride.jpg"/>
            <p:cNvPicPr>
              <a:picLocks noChangeAspect="1"/>
            </p:cNvPicPr>
            <p:nvPr/>
          </p:nvPicPr>
          <p:blipFill>
            <a:blip r:embed="rId3"/>
            <a:stretch>
              <a:fillRect/>
            </a:stretch>
          </p:blipFill>
          <p:spPr>
            <a:xfrm>
              <a:off x="6324600" y="2895600"/>
              <a:ext cx="2362200" cy="1933575"/>
            </a:xfrm>
            <a:prstGeom prst="rect">
              <a:avLst/>
            </a:prstGeom>
          </p:spPr>
        </p:pic>
        <p:sp>
          <p:nvSpPr>
            <p:cNvPr id="10" name="TextBox 9"/>
            <p:cNvSpPr txBox="1"/>
            <p:nvPr/>
          </p:nvSpPr>
          <p:spPr>
            <a:xfrm>
              <a:off x="6400800" y="4800600"/>
              <a:ext cx="2286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অ্যামোনিয়াম ক্লোরাইড</a:t>
              </a:r>
              <a:endParaRPr lang="en-US" sz="2400" dirty="0">
                <a:latin typeface="NikoshBAN" pitchFamily="2" charset="0"/>
                <a:cs typeface="NikoshBAN" pitchFamily="2" charset="0"/>
              </a:endParaRPr>
            </a:p>
          </p:txBody>
        </p:sp>
      </p:grpSp>
      <p:grpSp>
        <p:nvGrpSpPr>
          <p:cNvPr id="20" name="Group 19"/>
          <p:cNvGrpSpPr/>
          <p:nvPr/>
        </p:nvGrpSpPr>
        <p:grpSpPr>
          <a:xfrm>
            <a:off x="4419600" y="3962400"/>
            <a:ext cx="2590800" cy="2519065"/>
            <a:chOff x="4419600" y="3962400"/>
            <a:chExt cx="2590800" cy="2519065"/>
          </a:xfrm>
        </p:grpSpPr>
        <p:pic>
          <p:nvPicPr>
            <p:cNvPr id="14" name="Picture 13" descr="manganeez di oxaide.jpg"/>
            <p:cNvPicPr>
              <a:picLocks noChangeAspect="1"/>
            </p:cNvPicPr>
            <p:nvPr/>
          </p:nvPicPr>
          <p:blipFill>
            <a:blip r:embed="rId4"/>
            <a:stretch>
              <a:fillRect/>
            </a:stretch>
          </p:blipFill>
          <p:spPr>
            <a:xfrm>
              <a:off x="4572000" y="3962400"/>
              <a:ext cx="2133600" cy="2133600"/>
            </a:xfrm>
            <a:prstGeom prst="rect">
              <a:avLst/>
            </a:prstGeom>
          </p:spPr>
        </p:pic>
        <p:sp>
          <p:nvSpPr>
            <p:cNvPr id="15" name="TextBox 14"/>
            <p:cNvSpPr txBox="1"/>
            <p:nvPr/>
          </p:nvSpPr>
          <p:spPr>
            <a:xfrm>
              <a:off x="4419600" y="6019800"/>
              <a:ext cx="2590800" cy="461665"/>
            </a:xfrm>
            <a:prstGeom prst="rect">
              <a:avLst/>
            </a:prstGeom>
            <a:noFill/>
          </p:spPr>
          <p:txBody>
            <a:bodyPr wrap="square" rtlCol="0">
              <a:spAutoFit/>
            </a:bodyPr>
            <a:lstStyle/>
            <a:p>
              <a:r>
                <a:rPr lang="bn-BD" sz="2400" dirty="0" smtClean="0">
                  <a:latin typeface="NikoshBAN" pitchFamily="2" charset="0"/>
                  <a:cs typeface="NikoshBAN" pitchFamily="2" charset="0"/>
                </a:rPr>
                <a:t>ম্যাঙ্গানিজ ডাই অক্সাইড</a:t>
              </a:r>
              <a:endParaRPr lang="en-US" sz="2400" dirty="0">
                <a:latin typeface="NikoshBAN" pitchFamily="2" charset="0"/>
                <a:cs typeface="NikoshBAN" pitchFamily="2" charset="0"/>
              </a:endParaRPr>
            </a:p>
          </p:txBody>
        </p:sp>
      </p:grpSp>
      <p:grpSp>
        <p:nvGrpSpPr>
          <p:cNvPr id="21" name="Group 20"/>
          <p:cNvGrpSpPr/>
          <p:nvPr/>
        </p:nvGrpSpPr>
        <p:grpSpPr>
          <a:xfrm>
            <a:off x="6781800" y="3733800"/>
            <a:ext cx="2133600" cy="1909465"/>
            <a:chOff x="6781800" y="3733800"/>
            <a:chExt cx="2133600" cy="1909465"/>
          </a:xfrm>
        </p:grpSpPr>
        <p:pic>
          <p:nvPicPr>
            <p:cNvPr id="16" name="Picture 15" descr="Starch.jpg"/>
            <p:cNvPicPr>
              <a:picLocks noChangeAspect="1"/>
            </p:cNvPicPr>
            <p:nvPr/>
          </p:nvPicPr>
          <p:blipFill>
            <a:blip r:embed="rId5"/>
            <a:stretch>
              <a:fillRect/>
            </a:stretch>
          </p:blipFill>
          <p:spPr>
            <a:xfrm>
              <a:off x="6781800" y="3733800"/>
              <a:ext cx="2133600" cy="1400175"/>
            </a:xfrm>
            <a:prstGeom prst="rect">
              <a:avLst/>
            </a:prstGeom>
          </p:spPr>
        </p:pic>
        <p:sp>
          <p:nvSpPr>
            <p:cNvPr id="17" name="TextBox 16"/>
            <p:cNvSpPr txBox="1"/>
            <p:nvPr/>
          </p:nvSpPr>
          <p:spPr>
            <a:xfrm>
              <a:off x="7391400" y="5181600"/>
              <a:ext cx="11430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স্টার্চ</a:t>
              </a:r>
              <a:endParaRPr lang="en-US" sz="2400" dirty="0">
                <a:latin typeface="NikoshBAN" pitchFamily="2" charset="0"/>
                <a:cs typeface="NikoshBAN" pitchFamily="2" charset="0"/>
              </a:endParaRPr>
            </a:p>
          </p:txBody>
        </p:sp>
      </p:grpSp>
      <p:sp>
        <p:nvSpPr>
          <p:cNvPr id="18" name="TextBox 17"/>
          <p:cNvSpPr txBox="1"/>
          <p:nvPr/>
        </p:nvSpPr>
        <p:spPr>
          <a:xfrm>
            <a:off x="2286000" y="152400"/>
            <a:ext cx="4114800" cy="64633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ড্রাই সেল তৈরির উপকরণ</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ppt_x</p:attrName>
                                        </p:attrNameLst>
                                      </p:cBhvr>
                                      <p:tavLst>
                                        <p:tav tm="0">
                                          <p:val>
                                            <p:strVal val="#ppt_x-.2"/>
                                          </p:val>
                                        </p:tav>
                                        <p:tav tm="100000">
                                          <p:val>
                                            <p:strVal val="#ppt_x"/>
                                          </p:val>
                                        </p:tav>
                                      </p:tavLst>
                                    </p:anim>
                                    <p:anim calcmode="lin" valueType="num">
                                      <p:cBhvr>
                                        <p:cTn id="2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ppt_x</p:attrName>
                                        </p:attrNameLst>
                                      </p:cBhvr>
                                      <p:tavLst>
                                        <p:tav tm="0">
                                          <p:val>
                                            <p:strVal val="#ppt_x-.2"/>
                                          </p:val>
                                        </p:tav>
                                        <p:tav tm="100000">
                                          <p:val>
                                            <p:strVal val="#ppt_x"/>
                                          </p:val>
                                        </p:tav>
                                      </p:tavLst>
                                    </p:anim>
                                    <p:anim calcmode="lin" valueType="num">
                                      <p:cBhvr>
                                        <p:cTn id="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gnetic Disk 1"/>
          <p:cNvSpPr/>
          <p:nvPr/>
        </p:nvSpPr>
        <p:spPr>
          <a:xfrm>
            <a:off x="3048000" y="2743200"/>
            <a:ext cx="3048000" cy="365760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nganeez di oxaide.jpg"/>
          <p:cNvPicPr>
            <a:picLocks noChangeAspect="1"/>
          </p:cNvPicPr>
          <p:nvPr/>
        </p:nvPicPr>
        <p:blipFill>
          <a:blip r:embed="rId3"/>
          <a:stretch>
            <a:fillRect/>
          </a:stretch>
        </p:blipFill>
        <p:spPr>
          <a:xfrm>
            <a:off x="1184564" y="914400"/>
            <a:ext cx="1295400" cy="12954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mmonium chloride.jpg"/>
          <p:cNvPicPr>
            <a:picLocks noChangeAspect="1"/>
          </p:cNvPicPr>
          <p:nvPr/>
        </p:nvPicPr>
        <p:blipFill>
          <a:blip r:embed="rId4"/>
          <a:stretch>
            <a:fillRect/>
          </a:stretch>
        </p:blipFill>
        <p:spPr>
          <a:xfrm>
            <a:off x="5334000" y="914400"/>
            <a:ext cx="1396374" cy="1143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Starch.jpg"/>
          <p:cNvPicPr>
            <a:picLocks noChangeAspect="1"/>
          </p:cNvPicPr>
          <p:nvPr/>
        </p:nvPicPr>
        <p:blipFill>
          <a:blip r:embed="rId5"/>
          <a:stretch>
            <a:fillRect/>
          </a:stretch>
        </p:blipFill>
        <p:spPr>
          <a:xfrm>
            <a:off x="2549237" y="914400"/>
            <a:ext cx="1361315" cy="1066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P4180595.JPG"/>
          <p:cNvPicPr>
            <a:picLocks noChangeAspect="1"/>
          </p:cNvPicPr>
          <p:nvPr/>
        </p:nvPicPr>
        <p:blipFill>
          <a:blip r:embed="rId6" cstate="print"/>
          <a:srcRect t="10134" r="8466" b="12862"/>
          <a:stretch>
            <a:fillRect/>
          </a:stretch>
        </p:blipFill>
        <p:spPr>
          <a:xfrm rot="17006568">
            <a:off x="4180633" y="760078"/>
            <a:ext cx="1056494" cy="1125797"/>
          </a:xfrm>
          <a:prstGeom prst="rect">
            <a:avLst/>
          </a:prstGeom>
        </p:spPr>
      </p:pic>
      <p:sp>
        <p:nvSpPr>
          <p:cNvPr id="7" name="Flowchart: Magnetic Disk 6"/>
          <p:cNvSpPr/>
          <p:nvPr/>
        </p:nvSpPr>
        <p:spPr>
          <a:xfrm>
            <a:off x="3048000" y="4495800"/>
            <a:ext cx="3048000" cy="1905000"/>
          </a:xfrm>
          <a:prstGeom prst="flowChartMagneticDisk">
            <a:avLst/>
          </a:prstGeom>
          <a:ln w="1905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Oval 7"/>
          <p:cNvSpPr/>
          <p:nvPr/>
        </p:nvSpPr>
        <p:spPr>
          <a:xfrm>
            <a:off x="2251364" y="16348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03764" y="17872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2200" y="19396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98964" y="1482436"/>
            <a:ext cx="110836" cy="1177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63636" y="1347580"/>
            <a:ext cx="93785" cy="1002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616036" y="1499980"/>
            <a:ext cx="93785" cy="1002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68436" y="1652380"/>
            <a:ext cx="93785" cy="10021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20836" y="1423780"/>
            <a:ext cx="93785" cy="100219"/>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76999" y="10828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29399" y="12352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81799" y="13876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9799" y="1311442"/>
            <a:ext cx="52525" cy="601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0185" y="9912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Oval 23"/>
          <p:cNvSpPr/>
          <p:nvPr/>
        </p:nvSpPr>
        <p:spPr>
          <a:xfrm>
            <a:off x="4562585" y="11436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Oval 24"/>
          <p:cNvSpPr/>
          <p:nvPr/>
        </p:nvSpPr>
        <p:spPr>
          <a:xfrm>
            <a:off x="4333985" y="915010"/>
            <a:ext cx="128245" cy="11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TextBox 25"/>
          <p:cNvSpPr txBox="1"/>
          <p:nvPr/>
        </p:nvSpPr>
        <p:spPr>
          <a:xfrm>
            <a:off x="2625436" y="2162316"/>
            <a:ext cx="1219199" cy="707886"/>
          </a:xfrm>
          <a:prstGeom prst="rect">
            <a:avLst/>
          </a:prstGeom>
          <a:noFill/>
        </p:spPr>
        <p:txBody>
          <a:bodyPr wrap="square" rtlCol="0">
            <a:spAutoFit/>
          </a:bodyPr>
          <a:lstStyle/>
          <a:p>
            <a:r>
              <a:rPr lang="bn-BD" sz="2000" dirty="0" smtClean="0">
                <a:latin typeface="NikoshBAN" pitchFamily="2" charset="0"/>
                <a:cs typeface="NikoshBAN" pitchFamily="2" charset="0"/>
              </a:rPr>
              <a:t>অ্যামোনিয়াম ক্লোরাইড</a:t>
            </a:r>
            <a:endParaRPr lang="en-US" sz="2000" dirty="0">
              <a:latin typeface="NikoshBAN" pitchFamily="2" charset="0"/>
              <a:cs typeface="NikoshBAN" pitchFamily="2" charset="0"/>
            </a:endParaRPr>
          </a:p>
        </p:txBody>
      </p:sp>
      <p:sp>
        <p:nvSpPr>
          <p:cNvPr id="27" name="TextBox 26"/>
          <p:cNvSpPr txBox="1"/>
          <p:nvPr/>
        </p:nvSpPr>
        <p:spPr>
          <a:xfrm>
            <a:off x="1032164" y="2224534"/>
            <a:ext cx="1496291" cy="707886"/>
          </a:xfrm>
          <a:prstGeom prst="rect">
            <a:avLst/>
          </a:prstGeom>
          <a:noFill/>
        </p:spPr>
        <p:txBody>
          <a:bodyPr wrap="square" rtlCol="0">
            <a:spAutoFit/>
          </a:bodyPr>
          <a:lstStyle/>
          <a:p>
            <a:r>
              <a:rPr lang="bn-BD" sz="2000" dirty="0" smtClean="0">
                <a:latin typeface="NikoshBAN" pitchFamily="2" charset="0"/>
                <a:cs typeface="NikoshBAN" pitchFamily="2" charset="0"/>
              </a:rPr>
              <a:t>ম্যাঙ্গানিজ ডাই অক্সাইড</a:t>
            </a:r>
            <a:endParaRPr lang="en-US" sz="2000" dirty="0">
              <a:latin typeface="NikoshBAN" pitchFamily="2" charset="0"/>
              <a:cs typeface="NikoshBAN" pitchFamily="2" charset="0"/>
            </a:endParaRPr>
          </a:p>
        </p:txBody>
      </p:sp>
      <p:sp>
        <p:nvSpPr>
          <p:cNvPr id="28" name="TextBox 27"/>
          <p:cNvSpPr txBox="1"/>
          <p:nvPr/>
        </p:nvSpPr>
        <p:spPr>
          <a:xfrm>
            <a:off x="5714999" y="2141634"/>
            <a:ext cx="787874"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স্টার্চ</a:t>
            </a:r>
            <a:endParaRPr lang="en-US" sz="2000" dirty="0">
              <a:latin typeface="NikoshBAN" pitchFamily="2" charset="0"/>
              <a:cs typeface="NikoshBAN" pitchFamily="2" charset="0"/>
            </a:endParaRPr>
          </a:p>
        </p:txBody>
      </p:sp>
      <p:sp>
        <p:nvSpPr>
          <p:cNvPr id="29" name="TextBox 28"/>
          <p:cNvSpPr txBox="1"/>
          <p:nvPr/>
        </p:nvSpPr>
        <p:spPr>
          <a:xfrm>
            <a:off x="4638785" y="2114490"/>
            <a:ext cx="769471" cy="400110"/>
          </a:xfrm>
          <a:prstGeom prst="rect">
            <a:avLst/>
          </a:prstGeom>
          <a:noFill/>
        </p:spPr>
        <p:txBody>
          <a:bodyPr wrap="square" rtlCol="0">
            <a:spAutoFit/>
          </a:bodyPr>
          <a:lstStyle/>
          <a:p>
            <a:r>
              <a:rPr lang="bn-BD" sz="2000" dirty="0" smtClean="0">
                <a:latin typeface="NikoshBAN" pitchFamily="2" charset="0"/>
                <a:cs typeface="NikoshBAN" pitchFamily="2" charset="0"/>
              </a:rPr>
              <a:t>পানি</a:t>
            </a:r>
            <a:endParaRPr lang="en-US" sz="2000" dirty="0">
              <a:latin typeface="NikoshBAN" pitchFamily="2" charset="0"/>
              <a:cs typeface="NikoshBAN" pitchFamily="2" charset="0"/>
            </a:endParaRPr>
          </a:p>
        </p:txBody>
      </p:sp>
      <p:sp>
        <p:nvSpPr>
          <p:cNvPr id="30" name="TextBox 29"/>
          <p:cNvSpPr txBox="1"/>
          <p:nvPr/>
        </p:nvSpPr>
        <p:spPr>
          <a:xfrm>
            <a:off x="3276600" y="5638800"/>
            <a:ext cx="609600" cy="461665"/>
          </a:xfrm>
          <a:prstGeom prst="rect">
            <a:avLst/>
          </a:prstGeom>
          <a:noFill/>
        </p:spPr>
        <p:txBody>
          <a:bodyPr wrap="square" rtlCol="0">
            <a:spAutoFit/>
          </a:bodyPr>
          <a:lstStyle/>
          <a:p>
            <a:r>
              <a:rPr lang="bn-BD" sz="2400" dirty="0" smtClean="0">
                <a:solidFill>
                  <a:schemeClr val="bg1"/>
                </a:solidFill>
                <a:latin typeface="NikoshBAN" pitchFamily="2" charset="0"/>
                <a:cs typeface="NikoshBAN" pitchFamily="2" charset="0"/>
              </a:rPr>
              <a:t>কাই</a:t>
            </a:r>
            <a:endParaRPr lang="en-US" sz="2400" dirty="0">
              <a:solidFill>
                <a:schemeClr val="bg1"/>
              </a:solidFill>
              <a:latin typeface="NikoshBAN" pitchFamily="2" charset="0"/>
              <a:cs typeface="NikoshBAN" pitchFamily="2" charset="0"/>
            </a:endParaRPr>
          </a:p>
        </p:txBody>
      </p:sp>
      <p:sp>
        <p:nvSpPr>
          <p:cNvPr id="31" name="TextBox 30"/>
          <p:cNvSpPr txBox="1"/>
          <p:nvPr/>
        </p:nvSpPr>
        <p:spPr>
          <a:xfrm>
            <a:off x="1524000" y="228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উপকরণগুলো দিয়ে চিত্রের ন্যায় কাই বা পেষ্ট তৈরি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120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6" dur="2000" fill="hold"/>
                                        <p:tgtEl>
                                          <p:spTgt spid="8"/>
                                        </p:tgtEl>
                                        <p:attrNameLst>
                                          <p:attrName>ppt_x</p:attrName>
                                          <p:attrName>ppt_y</p:attrName>
                                        </p:attrNameLst>
                                      </p:cBhvr>
                                    </p:animMotion>
                                  </p:childTnLst>
                                </p:cTn>
                              </p:par>
                              <p:par>
                                <p:cTn id="7" presetID="0" presetClass="path" presetSubtype="0" repeatCount="indefinite" accel="50000" decel="50000" fill="hold" grpId="0" nodeType="withEffect">
                                  <p:stCondLst>
                                    <p:cond delay="140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8" dur="4634" fill="hold"/>
                                        <p:tgtEl>
                                          <p:spTgt spid="12"/>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10" dur="2000" fill="hold"/>
                                        <p:tgtEl>
                                          <p:spTgt spid="13"/>
                                        </p:tgtEl>
                                        <p:attrNameLst>
                                          <p:attrName>ppt_x</p:attrName>
                                          <p:attrName>ppt_y</p:attrName>
                                        </p:attrNameLst>
                                      </p:cBhvr>
                                    </p:animMotion>
                                  </p:childTnLst>
                                </p:cTn>
                              </p:par>
                              <p:par>
                                <p:cTn id="11" presetID="0" presetClass="path" presetSubtype="0" repeatCount="2300" accel="50000" decel="50000" fill="hold" grpId="0" nodeType="withEffect">
                                  <p:stCondLst>
                                    <p:cond delay="0"/>
                                  </p:stCondLst>
                                  <p:childTnLst>
                                    <p:animMotion origin="layout" path="M 3.33333E-6 -5.20231E-6 C 0.00729 0.00994 0.01563 0.02057 0.02205 0.03167 C 0.02569 0.03814 0.03021 0.04439 0.03212 0.05202 C 0.03264 0.05433 0.03281 0.05687 0.03385 0.05872 C 0.03646 0.06358 0.03941 0.06797 0.04236 0.07236 C 0.04549 0.07722 0.0526 0.08577 0.0526 0.08577 C 0.05677 0.09733 0.0625 0.10681 0.06788 0.11745 C 0.07049 0.12277 0.07517 0.12601 0.07795 0.13109 C 0.08351 0.14103 0.08941 0.14751 0.09826 0.15121 C 0.10434 0.1593 0.10781 0.15791 0.11354 0.16485 C 0.12413 0.17757 0.1342 0.19236 0.14583 0.20323 C 0.15434 0.21109 0.15069 0.20392 0.15764 0.21225 C 0.16528 0.2215 0.17118 0.2319 0.17969 0.2393 C 0.18264 0.25086 0.18819 0.25803 0.19653 0.26196 C 0.20503 0.27306 0.21337 0.28184 0.22205 0.2934 C 0.22378 0.29572 0.22535 0.29803 0.22708 0.30034 C 0.22882 0.30265 0.23212 0.30705 0.23212 0.30705 C 0.2349 0.31768 0.24201 0.32785 0.24913 0.3341 C 0.25035 0.33641 0.25122 0.33872 0.2526 0.3408 C 0.25417 0.34335 0.25625 0.3452 0.25764 0.34774 C 0.25903 0.35051 0.25955 0.35398 0.26094 0.35676 C 0.27153 0.38011 0.26372 0.36184 0.27292 0.3771 C 0.27726 0.38427 0.27795 0.39051 0.28299 0.39745 C 0.28559 0.40739 0.2875 0.41456 0.29323 0.42219 C 0.29514 0.42959 0.29983 0.43514 0.30174 0.44254 C 0.30469 0.4541 0.30955 0.46427 0.31181 0.47629 C 0.31719 0.5052 0.30955 0.47167 0.31701 0.49664 C 0.3184 0.50103 0.32031 0.51028 0.32031 0.51028 C 0.32101 0.5193 0.32378 0.52809 0.32378 0.53733 C 0.32378 0.55791 0.3224 0.57664 0.31858 0.59606 C 0.32049 0.61872 0.32031 0.60947 0.32031 0.62311 " pathEditMode="relative" ptsTypes="ffffffffffffffffffffffffffffffA">
                                      <p:cBhvr>
                                        <p:cTn id="12" dur="5565" fill="hold"/>
                                        <p:tgtEl>
                                          <p:spTgt spid="14"/>
                                        </p:tgtEl>
                                        <p:attrNameLst>
                                          <p:attrName>ppt_x</p:attrName>
                                          <p:attrName>ppt_y</p:attrName>
                                        </p:attrNameLst>
                                      </p:cBhvr>
                                    </p:animMotion>
                                  </p:childTnLst>
                                </p:cTn>
                              </p:par>
                              <p:par>
                                <p:cTn id="13" presetID="0" presetClass="path" presetSubtype="0" repeatCount="indefinite" accel="50000" decel="50000" fill="hold" grpId="0" nodeType="withEffect">
                                  <p:stCondLst>
                                    <p:cond delay="1630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4" dur="2000" fill="hold"/>
                                        <p:tgtEl>
                                          <p:spTgt spid="15"/>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6" dur="2000" fill="hold"/>
                                        <p:tgtEl>
                                          <p:spTgt spid="16"/>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1390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18" dur="2000" fill="hold"/>
                                        <p:tgtEl>
                                          <p:spTgt spid="17"/>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0"/>
                                  </p:stCondLst>
                                  <p:childTnLst>
                                    <p:animMotion origin="layout" path="M 2.5E-6 7.22543E-6 C -0.00104 0.01134 -0.0033 0.02243 -0.0033 0.03376 C -0.0033 0.04001 -0.00087 0.04579 2.5E-6 0.0518 C 0.00208 0.06798 0.00365 0.08509 0.00504 0.10151 C 0.00573 0.10914 0.00573 0.11677 0.00677 0.12417 C 0.00764 0.13018 0.01024 0.1422 0.01024 0.1422 C 0.01181 0.16232 0.01389 0.17712 0.01858 0.19631 C 0.0191 0.20278 0.01979 0.22313 0.02205 0.23238 C 0.02882 0.2592 0.02188 0.21897 0.02882 0.25504 C 0.03229 0.2733 0.03386 0.2918 0.04236 0.30706 C 0.04774 0.3281 0.0592 0.34613 0.06945 0.36347 C 0.07413 0.38151 0.08281 0.39677 0.08646 0.41527 C 0.08854 0.44625 0.08767 0.47538 0.08299 0.50567 C 0.08229 0.52925 0.08559 0.56717 0.07622 0.59145 C 0.0757 0.59446 0.07535 0.59746 0.07465 0.60047 C 0.07413 0.60278 0.07344 0.60486 0.07292 0.60717 C 0.07222 0.61087 0.07118 0.6185 0.07118 0.6185 " pathEditMode="relative" ptsTypes="ffffffffffffffffA">
                                      <p:cBhvr>
                                        <p:cTn id="20" dur="2000" fill="hold"/>
                                        <p:tgtEl>
                                          <p:spTgt spid="18"/>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12000"/>
                                  </p:stCondLst>
                                  <p:childTnLst>
                                    <p:animMotion origin="layout" path="M -0.05312 0.03075 C -0.05816 0.04671 -0.05972 0.06197 -0.06337 0.07815 C -0.06406 0.08139 -0.0658 0.08393 -0.06667 0.08717 C -0.06753 0.09017 -0.06788 0.09318 -0.0684 0.09619 C -0.07257 0.16254 -0.06059 0.23422 -0.07691 0.29711 C -0.07882 0.31838 -0.08125 0.33572 -0.09045 0.35353 C -0.09444 0.37457 -0.09392 0.39653 -0.09896 0.41688 C -0.10469 0.46775 -0.10087 0.43121 -0.10729 0.50266 C -0.10781 0.50867 -0.10903 0.52069 -0.10903 0.52093 C -0.10955 0.54405 -0.10972 0.56717 -0.11076 0.59052 C -0.11128 0.60069 -0.11753 0.61202 -0.11927 0.6222 C -0.1217 0.63653 -0.125 0.65017 -0.13281 0.66058 C -0.13437 0.67491 -0.13611 0.68902 -0.13611 0.70358 " pathEditMode="relative" rAng="0" ptsTypes="ffffffffffffA">
                                      <p:cBhvr>
                                        <p:cTn id="22" dur="2000" fill="hold"/>
                                        <p:tgtEl>
                                          <p:spTgt spid="19"/>
                                        </p:tgtEl>
                                        <p:attrNameLst>
                                          <p:attrName>ppt_x</p:attrName>
                                          <p:attrName>ppt_y</p:attrName>
                                        </p:attrNameLst>
                                      </p:cBhvr>
                                      <p:rCtr x="-41" y="336"/>
                                    </p:animMotion>
                                  </p:childTnLst>
                                </p:cTn>
                              </p:par>
                              <p:par>
                                <p:cTn id="23" presetID="0" presetClass="path" presetSubtype="0" repeatCount="indefinite" accel="50000" decel="50000" fill="hold" grpId="0" nodeType="withEffect">
                                  <p:stCondLst>
                                    <p:cond delay="0"/>
                                  </p:stCondLst>
                                  <p:childTnLst>
                                    <p:animMotion origin="layout" path="M -0.05313 2.54335E-6 C -0.05816 0.01595 -0.05972 0.03121 -0.06337 0.0474 C -0.06406 0.05063 -0.0658 0.05318 -0.06667 0.05641 C -0.06754 0.05942 -0.06788 0.06243 -0.0684 0.06543 C -0.07257 0.13179 -0.06059 0.20347 -0.07691 0.26636 C -0.07882 0.28763 -0.08125 0.30497 -0.09045 0.32277 C -0.09445 0.34381 -0.09393 0.36578 -0.09896 0.38612 C -0.10469 0.43699 -0.10087 0.40046 -0.10729 0.4719 C -0.10781 0.47792 -0.10903 0.48994 -0.10903 0.49017 C -0.10955 0.51329 -0.10972 0.53641 -0.11077 0.55977 C -0.11129 0.56994 -0.11754 0.58127 -0.11927 0.59144 C -0.1217 0.60578 -0.125 0.61942 -0.13281 0.62982 C -0.13438 0.64416 -0.13611 0.65826 -0.13611 0.67283 " pathEditMode="relative" rAng="0" ptsTypes="ffffffffffffA">
                                      <p:cBhvr>
                                        <p:cTn id="24" dur="2000" fill="hold"/>
                                        <p:tgtEl>
                                          <p:spTgt spid="20"/>
                                        </p:tgtEl>
                                        <p:attrNameLst>
                                          <p:attrName>ppt_x</p:attrName>
                                          <p:attrName>ppt_y</p:attrName>
                                        </p:attrNameLst>
                                      </p:cBhvr>
                                      <p:rCtr x="-41" y="336"/>
                                    </p:animMotion>
                                  </p:childTnLst>
                                </p:cTn>
                              </p:par>
                              <p:par>
                                <p:cTn id="25" presetID="0" presetClass="path" presetSubtype="0" repeatCount="indefinite" accel="50000" decel="50000" fill="hold" grpId="0" nodeType="withEffect">
                                  <p:stCondLst>
                                    <p:cond delay="9300"/>
                                  </p:stCondLst>
                                  <p:childTnLst>
                                    <p:animMotion origin="layout" path="M -0.07812 -3.98844E-6 C -0.08316 0.01596 -0.08472 0.03122 -0.08836 0.0474 C -0.08906 0.05064 -0.09079 0.05318 -0.09166 0.05642 C -0.09253 0.05943 -0.09288 0.06243 -0.0934 0.06544 C -0.09756 0.1318 -0.08559 0.20347 -0.10191 0.26636 C -0.10381 0.28763 -0.10625 0.30498 -0.11545 0.32278 C -0.11944 0.34382 -0.11892 0.36578 -0.12395 0.38613 C -0.12968 0.437 -0.12586 0.40047 -0.13229 0.47191 C -0.13281 0.47792 -0.13402 0.48995 -0.13402 0.49018 C -0.13454 0.5133 -0.13472 0.53642 -0.13576 0.55977 C -0.13628 0.56995 -0.14253 0.58128 -0.14427 0.59145 C -0.1467 0.60578 -0.15 0.61943 -0.15781 0.62983 C -0.15937 0.64417 -0.16111 0.65827 -0.16111 0.67284 " pathEditMode="relative" rAng="0" ptsTypes="ffffffffffffA">
                                      <p:cBhvr>
                                        <p:cTn id="26" dur="2000" fill="hold"/>
                                        <p:tgtEl>
                                          <p:spTgt spid="21"/>
                                        </p:tgtEl>
                                        <p:attrNameLst>
                                          <p:attrName>ppt_x</p:attrName>
                                          <p:attrName>ppt_y</p:attrName>
                                        </p:attrNameLst>
                                      </p:cBhvr>
                                      <p:rCtr x="-41" y="336"/>
                                    </p:animMotion>
                                  </p:childTnLst>
                                </p:cTn>
                              </p:par>
                              <p:par>
                                <p:cTn id="27" presetID="0" presetClass="path" presetSubtype="0" repeatCount="indefinite" accel="50000" decel="50000" fill="hold" grpId="0" nodeType="withEffect">
                                  <p:stCondLst>
                                    <p:cond delay="0"/>
                                  </p:stCondLst>
                                  <p:childTnLst>
                                    <p:animMotion origin="layout" path="M -0.02812 0.05294 C -0.03316 0.0689 -0.03472 0.08416 -0.03837 0.10034 C -0.03906 0.10358 -0.0408 0.10612 -0.04167 0.10936 C -0.04253 0.11237 -0.04288 0.11537 -0.0434 0.11838 C -0.04757 0.18474 -0.03559 0.25641 -0.05191 0.3193 C -0.05382 0.34057 -0.05625 0.35791 -0.06545 0.37572 C -0.06944 0.39676 -0.06892 0.41872 -0.07396 0.43907 C -0.07969 0.48994 -0.07587 0.45341 -0.08229 0.52485 C -0.08281 0.53086 -0.08403 0.54289 -0.08403 0.54312 C -0.08455 0.56624 -0.08472 0.58936 -0.08576 0.61271 C -0.08628 0.62289 -0.09253 0.63422 -0.09427 0.64439 C -0.0967 0.65872 -0.1 0.67237 -0.10781 0.68277 C -0.10937 0.69711 -0.11111 0.71121 -0.11111 0.72578 " pathEditMode="relative" rAng="0" ptsTypes="ffffffffffffA">
                                      <p:cBhvr>
                                        <p:cTn id="28" dur="2000" fill="hold"/>
                                        <p:tgtEl>
                                          <p:spTgt spid="22"/>
                                        </p:tgtEl>
                                        <p:attrNameLst>
                                          <p:attrName>ppt_x</p:attrName>
                                          <p:attrName>ppt_y</p:attrName>
                                        </p:attrNameLst>
                                      </p:cBhvr>
                                      <p:rCtr x="-41" y="336"/>
                                    </p:animMotion>
                                  </p:childTnLst>
                                </p:cTn>
                              </p:par>
                              <p:par>
                                <p:cTn id="29" presetID="0" presetClass="path" presetSubtype="0" repeatCount="indefinite" accel="50000" decel="50000" fill="hold" grpId="0" nodeType="withEffect">
                                  <p:stCondLst>
                                    <p:cond delay="6300"/>
                                  </p:stCondLst>
                                  <p:childTnLst>
                                    <p:animMotion origin="layout" path="M 3.88889E-6 -2.36994E-6 C -0.00296 0.00601 -0.00573 0.01249 -0.00851 0.01873 C -0.00955 0.02127 -0.01077 0.02428 -0.01181 0.02705 C -0.01233 0.02821 -0.01337 0.03099 -0.01337 0.03122 C -0.01493 0.03885 -0.01789 0.05411 -0.01789 0.05434 C -0.01945 0.07122 -0.0224 0.08393 -0.02466 0.09989 C -0.02535 0.11307 -0.02761 0.12301 -0.02848 0.13526 C -0.02917 0.14567 -0.03039 0.15468 -0.03247 0.16208 C -0.03334 0.17873 -0.03473 0.1896 -0.03802 0.20185 C -0.03924 0.21457 -0.03802 0.20671 -0.04306 0.22058 C -0.04375 0.22266 -0.0441 0.22659 -0.04462 0.2289 C -0.04636 0.23561 -0.04844 0.24116 -0.05018 0.24763 C -0.05191 0.25388 -0.05365 0.26035 -0.05521 0.26659 C -0.05591 0.26867 -0.05695 0.2726 -0.05695 0.27283 C -0.05799 0.28486 -0.05955 0.29526 -0.06129 0.3059 C -0.06198 0.30914 -0.06198 0.31307 -0.0625 0.3163 C -0.06441 0.32994 -0.06632 0.34359 -0.06858 0.35584 C -0.07066 0.37873 -0.07448 0.39584 -0.07743 0.41619 C -0.08125 0.4407 -0.07605 0.41364 -0.08039 0.43492 C -0.0816 0.44925 -0.07986 0.43237 -0.08247 0.44971 C -0.08282 0.45156 -0.08282 0.45411 -0.08316 0.45596 C -0.08403 0.46058 -0.08559 0.46312 -0.08646 0.46844 C -0.08802 0.48 -0.0882 0.48948 -0.08924 0.50174 C -0.08993 0.51122 -0.09202 0.51977 -0.09306 0.52879 C -0.09358 0.53295 -0.09427 0.54127 -0.09427 0.54151 C -0.09549 0.56925 -0.09375 0.54266 -0.09584 0.56 C -0.09636 0.56393 -0.09705 0.57249 -0.09705 0.57272 C -0.09688 0.58775 -0.09688 0.60301 -0.09653 0.61827 C -0.09636 0.62081 -0.09549 0.62197 -0.09532 0.62451 C -0.09497 0.64902 -0.0948 0.64578 -0.09705 0.65781 C -0.09757 0.66682 -0.09757 0.66335 -0.09757 0.66844 " pathEditMode="relative" rAng="0" ptsTypes="ffffffffffffffffffffffffffffffA">
                                      <p:cBhvr>
                                        <p:cTn id="30" dur="2000" fill="hold"/>
                                        <p:tgtEl>
                                          <p:spTgt spid="23"/>
                                        </p:tgtEl>
                                        <p:attrNameLst>
                                          <p:attrName>ppt_x</p:attrName>
                                          <p:attrName>ppt_y</p:attrName>
                                        </p:attrNameLst>
                                      </p:cBhvr>
                                      <p:rCtr x="-49" y="334"/>
                                    </p:animMotion>
                                  </p:childTnLst>
                                </p:cTn>
                              </p:par>
                              <p:par>
                                <p:cTn id="31" presetID="0" presetClass="path" presetSubtype="0" accel="50000" decel="50000" fill="hold" grpId="0" nodeType="withEffect">
                                  <p:stCondLst>
                                    <p:cond delay="0"/>
                                  </p:stCondLst>
                                  <p:childTnLst>
                                    <p:animMotion origin="layout" path="M -2.77778E-6 1.09827E-6 C -0.00208 0.00578 -0.00416 0.01202 -0.00625 0.01803 C -0.00712 0.02058 -0.00798 0.02335 -0.00885 0.02613 C -0.0092 0.02728 -0.01007 0.03006 -0.01007 0.03029 C -0.01111 0.03769 -0.01337 0.05225 -0.01337 0.05248 C -0.01458 0.06867 -0.01666 0.08115 -0.0184 0.09665 C -0.01892 0.10936 -0.02066 0.11884 -0.02118 0.13087 C -0.0217 0.14081 -0.02257 0.14959 -0.02413 0.15676 C -0.02482 0.17295 -0.02587 0.18335 -0.0283 0.19514 C -0.02916 0.20763 -0.0283 0.2 -0.03194 0.21341 C -0.03246 0.21526 -0.03281 0.21919 -0.03316 0.22127 C -0.03455 0.22774 -0.03611 0.23306 -0.03732 0.23954 C -0.03854 0.24555 -0.03993 0.25156 -0.04114 0.25757 C -0.04149 0.25965 -0.04236 0.26358 -0.04236 0.26381 C -0.04323 0.27537 -0.04427 0.28555 -0.04566 0.29572 C -0.046 0.29896 -0.04618 0.30266 -0.04652 0.30589 C -0.04791 0.31884 -0.0493 0.33202 -0.05104 0.34405 C -0.0526 0.36601 -0.05538 0.38266 -0.05764 0.40231 C -0.06041 0.42613 -0.05659 0.4 -0.05972 0.42058 C -0.06076 0.43445 -0.05937 0.41803 -0.06146 0.43468 C -0.06163 0.43653 -0.06163 0.43907 -0.0618 0.44069 C -0.0625 0.44532 -0.06371 0.44786 -0.06423 0.45295 C -0.06545 0.46405 -0.06562 0.47329 -0.06632 0.48509 C -0.06701 0.4941 -0.0684 0.50266 -0.06927 0.51121 C -0.06962 0.51514 -0.07014 0.52324 -0.07014 0.52347 C -0.071 0.55029 -0.06979 0.52462 -0.07135 0.54127 C -0.0717 0.5452 -0.07222 0.55352 -0.07222 0.55376 C -0.07205 0.56809 -0.07205 0.58312 -0.0717 0.59769 C -0.0717 0.60023 -0.071 0.60139 -0.071 0.60393 C -0.07066 0.62728 -0.07048 0.62428 -0.07222 0.63607 C -0.07257 0.64462 -0.07257 0.64139 -0.07257 0.64624 " pathEditMode="relative" rAng="0" ptsTypes="ffffffffffffffffffffffffffffffA">
                                      <p:cBhvr>
                                        <p:cTn id="32" dur="2000" fill="hold"/>
                                        <p:tgtEl>
                                          <p:spTgt spid="24"/>
                                        </p:tgtEl>
                                        <p:attrNameLst>
                                          <p:attrName>ppt_x</p:attrName>
                                          <p:attrName>ppt_y</p:attrName>
                                        </p:attrNameLst>
                                      </p:cBhvr>
                                      <p:rCtr x="-36" y="323"/>
                                    </p:animMotion>
                                  </p:childTnLst>
                                </p:cTn>
                              </p:par>
                              <p:par>
                                <p:cTn id="33" presetID="0" presetClass="path" presetSubtype="0" repeatCount="indefinite" accel="50000" decel="50000" fill="hold" grpId="0" nodeType="withEffect">
                                  <p:stCondLst>
                                    <p:cond delay="0"/>
                                  </p:stCondLst>
                                  <p:childTnLst>
                                    <p:animMotion origin="layout" path="M -2.77778E-6 -4.10405E-6 C -0.00139 0.00648 -0.00277 0.01341 -0.00416 0.02012 C -0.00468 0.02289 -0.00521 0.02613 -0.00573 0.02914 C -0.00607 0.03052 -0.00659 0.03353 -0.00659 0.03376 C -0.00729 0.04209 -0.00868 0.0585 -0.00868 0.05873 C -0.00955 0.077 -0.01093 0.09087 -0.01198 0.10821 C -0.01232 0.12255 -0.01354 0.13318 -0.01389 0.14659 C -0.01423 0.15769 -0.01493 0.16763 -0.0158 0.17573 C -0.01632 0.19376 -0.01701 0.20555 -0.01857 0.21873 C -0.01909 0.23261 -0.01857 0.22405 -0.021 0.23908 C -0.02135 0.24116 -0.02152 0.24532 -0.02187 0.24787 C -0.02274 0.25503 -0.02361 0.26104 -0.02448 0.26821 C -0.02534 0.27492 -0.02621 0.28185 -0.02691 0.28856 C -0.02725 0.29087 -0.02777 0.29526 -0.02777 0.2955 C -0.0283 0.30844 -0.02899 0.31977 -0.03003 0.33133 C -0.03021 0.3348 -0.03038 0.33896 -0.03055 0.34266 C -0.03142 0.35723 -0.03246 0.37203 -0.0335 0.38544 C -0.03455 0.41018 -0.03628 0.42867 -0.03784 0.45087 C -0.03958 0.47746 -0.03715 0.4481 -0.03923 0.47122 C -0.03975 0.48648 -0.03906 0.46844 -0.04027 0.48694 C -0.04045 0.48902 -0.04045 0.4918 -0.04062 0.49365 C -0.04097 0.49873 -0.04184 0.50151 -0.04218 0.50729 C -0.04288 0.51977 -0.04305 0.53018 -0.04357 0.54336 C -0.04392 0.55353 -0.04496 0.56301 -0.04548 0.57272 C -0.04566 0.57711 -0.046 0.58613 -0.046 0.58636 C -0.04652 0.61642 -0.04583 0.58775 -0.04687 0.60648 C -0.04705 0.61087 -0.04739 0.62012 -0.04739 0.62035 C -0.04722 0.63654 -0.04722 0.65318 -0.04705 0.6696 C -0.04705 0.67237 -0.04652 0.67376 -0.04652 0.67654 C -0.04635 0.70289 -0.04618 0.69943 -0.04739 0.71261 C -0.04757 0.72232 -0.04757 0.71862 -0.04757 0.72393 " pathEditMode="relative" rAng="0" ptsTypes="ffffffffffffffffffffffffffffffA">
                                      <p:cBhvr>
                                        <p:cTn id="34" dur="2200" fill="hold"/>
                                        <p:tgtEl>
                                          <p:spTgt spid="25"/>
                                        </p:tgtEl>
                                        <p:attrNameLst>
                                          <p:attrName>ppt_x</p:attrName>
                                          <p:attrName>ppt_y</p:attrName>
                                        </p:attrNameLst>
                                      </p:cBhvr>
                                      <p:rCtr x="-24" y="362"/>
                                    </p:animMotion>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934</Words>
  <Application>Microsoft Office PowerPoint</Application>
  <PresentationFormat>On-screen Show (4:3)</PresentationFormat>
  <Paragraphs>124</Paragraphs>
  <Slides>17</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99</cp:revision>
  <dcterms:created xsi:type="dcterms:W3CDTF">2015-11-29T15:09:15Z</dcterms:created>
  <dcterms:modified xsi:type="dcterms:W3CDTF">2016-08-10T03:48:21Z</dcterms:modified>
</cp:coreProperties>
</file>